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3"/>
    <p:restoredTop sz="95664"/>
  </p:normalViewPr>
  <p:slideViewPr>
    <p:cSldViewPr snapToGrid="0" snapToObjects="1">
      <p:cViewPr varScale="1">
        <p:scale>
          <a:sx n="107" d="100"/>
          <a:sy n="107" d="100"/>
        </p:scale>
        <p:origin x="168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AC3D-4192-4641-8241-D657AC857CCE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A85D8-60E3-E74A-AFD7-E4FF22AF0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A85D8-60E3-E74A-AFD7-E4FF22AF03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F6F3-4196-5B4F-A163-0C4AE73D5B5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ED4C-6D08-474E-9A2D-8AA4D02DF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Belarus–China Relations: </a:t>
            </a:r>
            <a:br>
              <a:rPr lang="en-GB" sz="3200" dirty="0" smtClean="0"/>
            </a:br>
            <a:r>
              <a:rPr lang="en-GB" sz="3200" dirty="0" smtClean="0"/>
              <a:t>A Synthesis of Narratives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 Peter Braga</a:t>
            </a:r>
          </a:p>
          <a:p>
            <a:r>
              <a:rPr lang="en-US" dirty="0" smtClean="0"/>
              <a:t>February 25,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The Pessimist’s Narrative (</a:t>
            </a:r>
            <a:r>
              <a:rPr lang="en-US" sz="2800" b="1" dirty="0" err="1"/>
              <a:t>Jelisiejeu</a:t>
            </a:r>
            <a:r>
              <a:rPr lang="en-US" sz="2800" b="1" dirty="0"/>
              <a:t>̆ </a:t>
            </a:r>
            <a:r>
              <a:rPr lang="en-US" sz="2800" b="1" dirty="0" smtClean="0"/>
              <a:t>2013)</a:t>
            </a:r>
            <a:endParaRPr lang="en-US" sz="2400" baseline="30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/>
              <a:t>Belarusian authorities have become victims of their own </a:t>
            </a:r>
            <a:r>
              <a:rPr lang="en-US" sz="2400" dirty="0" smtClean="0"/>
              <a:t>propaganda”</a:t>
            </a:r>
            <a:r>
              <a:rPr lang="en-US" sz="2400" baseline="30000" dirty="0" smtClean="0"/>
              <a:t>12</a:t>
            </a:r>
            <a:endParaRPr lang="en-US" sz="2400" baseline="30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Chinese diplomats compared to “Nigerian Spammers”</a:t>
            </a:r>
            <a:r>
              <a:rPr lang="en-US" sz="2400" baseline="30000" dirty="0" smtClean="0"/>
              <a:t>13</a:t>
            </a:r>
            <a:endParaRPr lang="en-US" sz="2400" baseline="30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China has better comparative gains in Russia, Europe and the EU</a:t>
            </a:r>
            <a:r>
              <a:rPr lang="en-US" sz="2400" baseline="30000" dirty="0" smtClean="0"/>
              <a:t>14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Relations essentially dead in the water</a:t>
            </a:r>
            <a:r>
              <a:rPr lang="en-US" sz="2400" baseline="30000" dirty="0" smtClean="0"/>
              <a:t>15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 smtClean="0"/>
              <a:t>Critique</a:t>
            </a:r>
            <a:r>
              <a:rPr lang="en-US" sz="2400" dirty="0" smtClean="0"/>
              <a:t>: </a:t>
            </a:r>
            <a:r>
              <a:rPr lang="en-US" sz="2400" dirty="0" smtClean="0"/>
              <a:t>relations continue to move forward</a:t>
            </a:r>
            <a:r>
              <a:rPr lang="en-US" sz="2400" baseline="30000" dirty="0" smtClean="0"/>
              <a:t>16</a:t>
            </a:r>
            <a:endParaRPr lang="en-US" sz="24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The Pragmatist’s Narrative (</a:t>
            </a:r>
            <a:r>
              <a:rPr lang="en-US" sz="2800" b="1" dirty="0" err="1"/>
              <a:t>Š</a:t>
            </a:r>
            <a:r>
              <a:rPr lang="en-US" sz="2800" b="1" dirty="0" err="1" smtClean="0"/>
              <a:t>rajbman</a:t>
            </a:r>
            <a:r>
              <a:rPr lang="en-US" sz="2800" b="1" dirty="0"/>
              <a:t> </a:t>
            </a:r>
            <a:r>
              <a:rPr lang="en-US" sz="2800" b="1" dirty="0" smtClean="0"/>
              <a:t>2014)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Great risks for conditional rewards</a:t>
            </a:r>
            <a:r>
              <a:rPr lang="en-US" sz="2400" baseline="30000" dirty="0" smtClean="0"/>
              <a:t>17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Main problem in Belarus–China relationship: Belarus expects to gain from China</a:t>
            </a:r>
            <a:r>
              <a:rPr lang="en-US" sz="2400" baseline="30000" dirty="0" smtClean="0"/>
              <a:t>18</a:t>
            </a:r>
            <a:endParaRPr lang="en-US" sz="2400" baseline="30000" dirty="0" smtClean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No political conditionality; instead, commercial conditionality (tied assistance)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Belarus committed to high-risk strategy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 smtClean="0"/>
              <a:t>Critique</a:t>
            </a:r>
            <a:r>
              <a:rPr lang="en-US" sz="2400" dirty="0" smtClean="0"/>
              <a:t>: lacks geopolitical scope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The Geopolitical Narrative (</a:t>
            </a:r>
            <a:r>
              <a:rPr lang="en-US" sz="2800" b="1" dirty="0" err="1"/>
              <a:t>Jakoŭčyk</a:t>
            </a:r>
            <a:r>
              <a:rPr lang="en-US" sz="2800" b="1" dirty="0"/>
              <a:t> </a:t>
            </a:r>
            <a:r>
              <a:rPr lang="en-US" sz="2800" dirty="0" smtClean="0"/>
              <a:t>2015)</a:t>
            </a:r>
            <a:endParaRPr lang="en-US" sz="28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err="1" smtClean="0"/>
              <a:t>Stabiliser</a:t>
            </a:r>
            <a:r>
              <a:rPr lang="en-US" sz="2400" dirty="0"/>
              <a:t> </a:t>
            </a:r>
            <a:r>
              <a:rPr lang="en-US" sz="2400" dirty="0" smtClean="0"/>
              <a:t>between </a:t>
            </a:r>
            <a:r>
              <a:rPr lang="en-US" sz="2400" dirty="0" smtClean="0"/>
              <a:t>Russia and </a:t>
            </a:r>
            <a:r>
              <a:rPr lang="en-US" sz="2400" dirty="0" smtClean="0"/>
              <a:t>EU</a:t>
            </a:r>
            <a:r>
              <a:rPr lang="en-US" sz="2400" baseline="30000" dirty="0" smtClean="0"/>
              <a:t>19</a:t>
            </a:r>
            <a:endParaRPr lang="en-US" sz="2400" baseline="30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Chinese non-intervention and conditionality free assistance is non-threatening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Reduces Western </a:t>
            </a:r>
            <a:r>
              <a:rPr lang="en-US" sz="2400" dirty="0" smtClean="0"/>
              <a:t>influence and </a:t>
            </a:r>
            <a:r>
              <a:rPr lang="en-US" sz="2400" dirty="0" smtClean="0"/>
              <a:t>contributes to growing authoritarian presence (?)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b="1" dirty="0" smtClean="0"/>
              <a:t>Critique</a:t>
            </a:r>
            <a:r>
              <a:rPr lang="en-US" sz="2400" dirty="0" smtClean="0"/>
              <a:t>: </a:t>
            </a:r>
            <a:r>
              <a:rPr lang="en-US" sz="2400" dirty="0" smtClean="0"/>
              <a:t>(</a:t>
            </a:r>
            <a:r>
              <a:rPr lang="en-US" sz="2400" dirty="0" smtClean="0"/>
              <a:t>a) misunderstands the development of </a:t>
            </a:r>
            <a:r>
              <a:rPr lang="en-US" sz="2400" dirty="0" smtClean="0"/>
              <a:t>relations</a:t>
            </a:r>
            <a:r>
              <a:rPr lang="en-US" sz="2400" baseline="30000" dirty="0" smtClean="0"/>
              <a:t>20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        (b</a:t>
            </a:r>
            <a:r>
              <a:rPr lang="en-US" sz="2400" dirty="0" smtClean="0"/>
              <a:t>) inaccurately describes China’s </a:t>
            </a:r>
            <a:r>
              <a:rPr lang="en-US" sz="2400" dirty="0" smtClean="0"/>
              <a:t>intentions</a:t>
            </a:r>
            <a:r>
              <a:rPr lang="en-US" sz="2400" baseline="30000" dirty="0" smtClean="0"/>
              <a:t>21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        </a:t>
            </a:r>
            <a:r>
              <a:rPr lang="it-IT" sz="2400" dirty="0" smtClean="0"/>
              <a:t>(c)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quite</a:t>
            </a:r>
            <a:r>
              <a:rPr lang="it-IT" sz="2400" dirty="0" smtClean="0"/>
              <a:t> unconditional</a:t>
            </a:r>
            <a:r>
              <a:rPr lang="it-IT" sz="2400" baseline="30000" dirty="0" smtClean="0"/>
              <a:t>22</a:t>
            </a:r>
            <a:endParaRPr lang="en-US" sz="2400" baseline="300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Synthesis of the Four Narratives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400" dirty="0" smtClean="0"/>
              <a:t>The official narrative: Belarus </a:t>
            </a:r>
            <a:r>
              <a:rPr lang="en-GB" sz="2400" dirty="0" smtClean="0"/>
              <a:t>is </a:t>
            </a:r>
            <a:r>
              <a:rPr lang="en-GB" sz="2400" dirty="0" smtClean="0"/>
              <a:t>China’s </a:t>
            </a:r>
            <a:r>
              <a:rPr lang="en-GB" sz="2400" dirty="0" smtClean="0"/>
              <a:t>foothold to Europe (there is </a:t>
            </a:r>
            <a:r>
              <a:rPr lang="en-GB" sz="2400" dirty="0" smtClean="0"/>
              <a:t>potential)</a:t>
            </a:r>
            <a:r>
              <a:rPr lang="en-GB" sz="2400" baseline="30000" dirty="0" smtClean="0"/>
              <a:t>23</a:t>
            </a:r>
            <a:endParaRPr lang="en-GB" sz="2400" baseline="30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pessimistic narrative: caution and </a:t>
            </a:r>
            <a:r>
              <a:rPr lang="en-GB" sz="2400" dirty="0" smtClean="0"/>
              <a:t>scepticism are needed to gauge </a:t>
            </a:r>
            <a:r>
              <a:rPr lang="en-GB" sz="2400" dirty="0" smtClean="0"/>
              <a:t>relations</a:t>
            </a:r>
            <a:r>
              <a:rPr lang="en-GB" sz="2400" baseline="30000" dirty="0" smtClean="0"/>
              <a:t>24</a:t>
            </a:r>
            <a:endParaRPr lang="en-GB" sz="2400" baseline="30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400" dirty="0" smtClean="0"/>
              <a:t>The pragmatic narrative: </a:t>
            </a:r>
            <a:r>
              <a:rPr lang="en-US" sz="2400" dirty="0" smtClean="0"/>
              <a:t>great </a:t>
            </a:r>
            <a:r>
              <a:rPr lang="en-US" sz="2400" dirty="0"/>
              <a:t>risks for conditional </a:t>
            </a:r>
            <a:r>
              <a:rPr lang="en-US" sz="2400" dirty="0" smtClean="0"/>
              <a:t>rewards</a:t>
            </a:r>
            <a:r>
              <a:rPr lang="en-US" sz="2400" baseline="30000" dirty="0" smtClean="0"/>
              <a:t>25</a:t>
            </a:r>
            <a:endParaRPr lang="en-GB" sz="2400" baseline="30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The geopolitical narrative</a:t>
            </a:r>
            <a:r>
              <a:rPr lang="en-US" sz="2400" dirty="0"/>
              <a:t>: (a) Balancing between Russia and </a:t>
            </a:r>
            <a:r>
              <a:rPr lang="en-US" sz="2400" dirty="0" smtClean="0"/>
              <a:t>EU; (b) authoritarian presence on Eastern border of </a:t>
            </a:r>
            <a:r>
              <a:rPr lang="en-US" sz="2400" dirty="0" smtClean="0"/>
              <a:t>EU</a:t>
            </a:r>
            <a:r>
              <a:rPr lang="en-US" sz="2400" baseline="30000" dirty="0" smtClean="0"/>
              <a:t>26</a:t>
            </a:r>
            <a:endParaRPr lang="en-US" sz="2400" baseline="300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Applying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Synthesis of Narratives to Future Research</a:t>
            </a:r>
            <a:endParaRPr lang="en-US" sz="2800" b="1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400" dirty="0" smtClean="0"/>
              <a:t>How Belarusian regime is attempting to use ties with China to promote stability and remain in power </a:t>
            </a:r>
            <a:r>
              <a:rPr lang="en-GB" sz="2400" dirty="0" smtClean="0"/>
              <a:t>(geopolitical </a:t>
            </a:r>
            <a:r>
              <a:rPr lang="en-GB" sz="2400" dirty="0" smtClean="0"/>
              <a:t>narrative)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Chinese President Xi Jinping promised to make Belarus a central hub on the OBOR (pragmatic </a:t>
            </a:r>
            <a:r>
              <a:rPr lang="en-US" sz="2400" dirty="0" smtClean="0"/>
              <a:t>narrative)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The trade imbalance continues to grow and direct investment is still absent (pessimist), but China still offers loans and assistance (pragmatic)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Conclusion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400" dirty="0" smtClean="0"/>
              <a:t>Four Differing Narratives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Each narrative has something to give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A synthesis of narratives is the most productive understanding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Bilateral ties continue to develop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600" dirty="0" smtClean="0"/>
              <a:t>See </a:t>
            </a:r>
            <a:r>
              <a:rPr lang="en-US" sz="1600" dirty="0" err="1" smtClean="0"/>
              <a:t>Manyonok</a:t>
            </a:r>
            <a:r>
              <a:rPr lang="en-US" sz="1600" dirty="0"/>
              <a:t> </a:t>
            </a:r>
            <a:r>
              <a:rPr lang="en-US" sz="1600" dirty="0" smtClean="0"/>
              <a:t>(2016</a:t>
            </a:r>
            <a:r>
              <a:rPr lang="en-US" sz="1600" dirty="0"/>
              <a:t>, February 15</a:t>
            </a:r>
            <a:r>
              <a:rPr lang="en-US" sz="1600" dirty="0" smtClean="0"/>
              <a:t>) and </a:t>
            </a:r>
            <a:r>
              <a:rPr lang="en-US" sz="1600" dirty="0" err="1" smtClean="0"/>
              <a:t>Khodasevich</a:t>
            </a:r>
            <a:r>
              <a:rPr lang="en-US" sz="1600" dirty="0" smtClean="0"/>
              <a:t> </a:t>
            </a:r>
            <a:r>
              <a:rPr lang="en-US" sz="1600" dirty="0"/>
              <a:t>(2016, October 3</a:t>
            </a:r>
            <a:r>
              <a:rPr lang="en-US" sz="1600" dirty="0" smtClean="0"/>
              <a:t>).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600" dirty="0" smtClean="0"/>
              <a:t>See </a:t>
            </a:r>
            <a:r>
              <a:rPr lang="en-US" sz="1600" dirty="0" err="1" smtClean="0"/>
              <a:t>BelTA</a:t>
            </a:r>
            <a:r>
              <a:rPr lang="en-US" sz="1600" dirty="0" smtClean="0"/>
              <a:t> (2016, September 30).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Alexei </a:t>
            </a:r>
            <a:r>
              <a:rPr lang="en-US" sz="1600" dirty="0" err="1"/>
              <a:t>Maslov</a:t>
            </a:r>
            <a:r>
              <a:rPr lang="en-US" sz="1600" dirty="0"/>
              <a:t>, a Russian </a:t>
            </a:r>
            <a:r>
              <a:rPr lang="en-US" sz="1600" dirty="0" smtClean="0"/>
              <a:t>orientalist, says “[The Kremlin has</a:t>
            </a:r>
            <a:r>
              <a:rPr lang="en-US" sz="1600" dirty="0"/>
              <a:t>] concerns that Belarus may become part of China’s big arc of influence bypassing Russia.” See </a:t>
            </a:r>
            <a:r>
              <a:rPr lang="en-US" sz="1600" dirty="0" err="1" smtClean="0"/>
              <a:t>Melinkova</a:t>
            </a:r>
            <a:r>
              <a:rPr lang="en-US" sz="1600" dirty="0" smtClean="0"/>
              <a:t> (2016, October 4). Also see </a:t>
            </a:r>
            <a:r>
              <a:rPr lang="en-US" sz="1600" dirty="0" err="1" smtClean="0"/>
              <a:t>Yakouchyk</a:t>
            </a:r>
            <a:r>
              <a:rPr lang="en-US" sz="1600" dirty="0" smtClean="0"/>
              <a:t> (2015).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</a:t>
            </a:r>
            <a:r>
              <a:rPr lang="en-US" sz="1600" dirty="0" err="1" smtClean="0"/>
              <a:t>Yeliseyev</a:t>
            </a:r>
            <a:r>
              <a:rPr lang="en-US" sz="1600" dirty="0" smtClean="0"/>
              <a:t> (2013).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</a:t>
            </a:r>
            <a:r>
              <a:rPr lang="cs-CZ" sz="1600" dirty="0" err="1"/>
              <a:t>Korosteleva</a:t>
            </a:r>
            <a:r>
              <a:rPr lang="cs-CZ" sz="1600" dirty="0"/>
              <a:t> </a:t>
            </a:r>
            <a:r>
              <a:rPr lang="cs-CZ" sz="1600" dirty="0" smtClean="0"/>
              <a:t>(2011</a:t>
            </a:r>
            <a:r>
              <a:rPr lang="cs-CZ" sz="1600" dirty="0"/>
              <a:t>, </a:t>
            </a:r>
            <a:r>
              <a:rPr lang="cs-CZ" sz="1600" dirty="0" smtClean="0"/>
              <a:t>571).</a:t>
            </a:r>
            <a:endParaRPr lang="en-US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</a:t>
            </a:r>
            <a:r>
              <a:rPr lang="en-US" sz="1600" dirty="0" err="1" smtClean="0"/>
              <a:t>Yeliseyev</a:t>
            </a:r>
            <a:r>
              <a:rPr lang="en-US" sz="1600" dirty="0" smtClean="0"/>
              <a:t> (2013).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Xinhua (2010).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</a:t>
            </a:r>
            <a:r>
              <a:rPr lang="en-US" sz="1600" dirty="0" err="1" smtClean="0"/>
              <a:t>TUT.by</a:t>
            </a:r>
            <a:r>
              <a:rPr lang="en-US" sz="1600" dirty="0" smtClean="0"/>
              <a:t> (2014).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</a:t>
            </a:r>
            <a:r>
              <a:rPr lang="en-US" sz="1600" dirty="0" err="1" smtClean="0"/>
              <a:t>Smok</a:t>
            </a:r>
            <a:r>
              <a:rPr lang="en-US" sz="1600" dirty="0" smtClean="0"/>
              <a:t> (2014) and TUT. By (2014).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/>
              <a:t>See </a:t>
            </a:r>
            <a:r>
              <a:rPr lang="en-US" sz="1600" dirty="0" err="1" smtClean="0"/>
              <a:t>Dudina</a:t>
            </a:r>
            <a:r>
              <a:rPr lang="en-US" sz="1600" dirty="0" smtClean="0"/>
              <a:t> (2013 </a:t>
            </a:r>
            <a:r>
              <a:rPr lang="en-US" sz="1600" i="1" dirty="0" smtClean="0"/>
              <a:t>et al</a:t>
            </a:r>
            <a:r>
              <a:rPr lang="en-US" sz="1600" dirty="0" smtClean="0"/>
              <a:t>.).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TD Architects (2011).</a:t>
            </a:r>
            <a:endParaRPr lang="en-US" sz="1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/>
              <a:t>See </a:t>
            </a:r>
            <a:r>
              <a:rPr lang="en-US" sz="1600" dirty="0" err="1" smtClean="0"/>
              <a:t>Astapenia</a:t>
            </a:r>
            <a:r>
              <a:rPr lang="en-US" sz="1600" dirty="0"/>
              <a:t> </a:t>
            </a:r>
            <a:r>
              <a:rPr lang="en-US" sz="1600" dirty="0" smtClean="0"/>
              <a:t>(2014).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/>
              <a:t>See </a:t>
            </a:r>
            <a:r>
              <a:rPr lang="en-US" sz="1600" dirty="0" err="1" smtClean="0"/>
              <a:t>Sverdlov</a:t>
            </a:r>
            <a:r>
              <a:rPr lang="en-US" sz="1600" dirty="0" smtClean="0"/>
              <a:t> and </a:t>
            </a:r>
            <a:r>
              <a:rPr lang="en-US" sz="1600" dirty="0" err="1" smtClean="0"/>
              <a:t>Chalyi</a:t>
            </a:r>
            <a:r>
              <a:rPr lang="en-US" sz="1600" dirty="0" smtClean="0"/>
              <a:t> </a:t>
            </a:r>
            <a:r>
              <a:rPr lang="en-US" sz="1600" dirty="0"/>
              <a:t>(2014, February 23).</a:t>
            </a:r>
            <a:endParaRPr lang="en-US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</a:t>
            </a:r>
            <a:r>
              <a:rPr lang="en-US" sz="1600" dirty="0" err="1" smtClean="0"/>
              <a:t>Yeliseyev</a:t>
            </a:r>
            <a:r>
              <a:rPr lang="en-US" sz="1600" dirty="0" smtClean="0"/>
              <a:t> (2013).</a:t>
            </a:r>
            <a:endParaRPr lang="en-US" sz="16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</a:t>
            </a:r>
            <a:r>
              <a:rPr lang="en-US" sz="1600" dirty="0" err="1" smtClean="0"/>
              <a:t>Yeliseyev</a:t>
            </a:r>
            <a:r>
              <a:rPr lang="en-US" sz="1600" dirty="0" smtClean="0"/>
              <a:t> </a:t>
            </a:r>
            <a:r>
              <a:rPr lang="en-US" sz="1600" dirty="0"/>
              <a:t>(2013) and </a:t>
            </a:r>
            <a:r>
              <a:rPr lang="en-US" sz="1600" dirty="0" err="1"/>
              <a:t>Klaskovskii</a:t>
            </a:r>
            <a:r>
              <a:rPr lang="en-US" sz="1600" dirty="0"/>
              <a:t>, A. (2016, September 29). </a:t>
            </a:r>
            <a:endParaRPr lang="en-US" sz="1600" dirty="0" smtClean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r>
              <a:rPr lang="en-US" sz="1600" dirty="0" smtClean="0"/>
              <a:t>See </a:t>
            </a:r>
            <a:r>
              <a:rPr lang="en-US" sz="1600" dirty="0"/>
              <a:t>See </a:t>
            </a:r>
            <a:r>
              <a:rPr lang="en-US" sz="1600" dirty="0" err="1"/>
              <a:t>Manyonok</a:t>
            </a:r>
            <a:r>
              <a:rPr lang="en-US" sz="1600" dirty="0"/>
              <a:t> (2016, February 15</a:t>
            </a:r>
            <a:r>
              <a:rPr lang="en-US" sz="1600" dirty="0" smtClean="0"/>
              <a:t>), </a:t>
            </a:r>
            <a:r>
              <a:rPr lang="en-US" sz="1600" dirty="0" err="1" smtClean="0"/>
              <a:t>Khodasevich</a:t>
            </a:r>
            <a:r>
              <a:rPr lang="en-US" sz="1600" dirty="0" smtClean="0"/>
              <a:t> </a:t>
            </a:r>
            <a:r>
              <a:rPr lang="en-US" sz="1600" dirty="0"/>
              <a:t>(2016, October 3</a:t>
            </a:r>
            <a:r>
              <a:rPr lang="en-US" sz="1600" dirty="0" smtClean="0"/>
              <a:t>) and </a:t>
            </a:r>
            <a:r>
              <a:rPr lang="en-US" sz="1600" dirty="0" err="1"/>
              <a:t>Melinkova</a:t>
            </a:r>
            <a:r>
              <a:rPr lang="en-US" sz="1600" dirty="0"/>
              <a:t> (2016, October 4</a:t>
            </a:r>
            <a:r>
              <a:rPr lang="en-US" sz="1600" dirty="0" smtClean="0"/>
              <a:t>).</a:t>
            </a:r>
            <a:endParaRPr lang="en-US" sz="1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endParaRPr lang="en-US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endParaRPr lang="en-US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endParaRPr lang="en-US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endParaRPr lang="en-US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endParaRPr lang="en-US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25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continued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17. </a:t>
            </a:r>
            <a:r>
              <a:rPr lang="en-US" sz="1600" dirty="0" err="1" smtClean="0"/>
              <a:t>Yeliseyev</a:t>
            </a:r>
            <a:r>
              <a:rPr lang="en-US" sz="1600" dirty="0" smtClean="0"/>
              <a:t> </a:t>
            </a:r>
            <a:r>
              <a:rPr lang="en-US" sz="1600" dirty="0" smtClean="0"/>
              <a:t>(2013) and </a:t>
            </a:r>
            <a:r>
              <a:rPr lang="en-US" sz="1600" dirty="0" err="1" smtClean="0"/>
              <a:t>Klaskovskii</a:t>
            </a:r>
            <a:r>
              <a:rPr lang="en-US" sz="1600" dirty="0"/>
              <a:t>, A. (2016, September 29</a:t>
            </a:r>
            <a:r>
              <a:rPr lang="en-US" sz="1600" dirty="0" smtClean="0"/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18. </a:t>
            </a:r>
            <a:r>
              <a:rPr lang="en-US" sz="1600" dirty="0" err="1" smtClean="0"/>
              <a:t>Shraibman</a:t>
            </a:r>
            <a:r>
              <a:rPr lang="en-US" sz="1600" dirty="0" smtClean="0"/>
              <a:t> (2014).</a:t>
            </a:r>
            <a:r>
              <a:rPr lang="en-US" sz="1600" dirty="0" smtClean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19. </a:t>
            </a:r>
            <a:r>
              <a:rPr lang="en-US" sz="1600" dirty="0" err="1" smtClean="0"/>
              <a:t>Yakouchyck</a:t>
            </a:r>
            <a:r>
              <a:rPr lang="en-US" sz="1600" dirty="0" smtClean="0"/>
              <a:t> (2015).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20. </a:t>
            </a:r>
            <a:r>
              <a:rPr lang="en-US" sz="1600" dirty="0" err="1" smtClean="0"/>
              <a:t>Yeliseyev</a:t>
            </a:r>
            <a:r>
              <a:rPr lang="en-US" sz="1600" dirty="0" smtClean="0"/>
              <a:t> (2013) clearly shows it is Belarus that has sought China’s presence in Belarus, not the other way around.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21. See Bader (2015).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22. See </a:t>
            </a:r>
            <a:r>
              <a:rPr lang="en-US" sz="1600" dirty="0" err="1" smtClean="0"/>
              <a:t>Shraibman</a:t>
            </a:r>
            <a:r>
              <a:rPr lang="en-US" sz="1600" dirty="0" smtClean="0"/>
              <a:t> (2014).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23. See </a:t>
            </a:r>
            <a:r>
              <a:rPr lang="en-US" sz="1600" dirty="0" err="1" smtClean="0"/>
              <a:t>Ablaza</a:t>
            </a:r>
            <a:r>
              <a:rPr lang="en-US" sz="1600" dirty="0" smtClean="0"/>
              <a:t> (2016, September 30).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24. See </a:t>
            </a:r>
            <a:r>
              <a:rPr lang="en-US" sz="1600" dirty="0" err="1" smtClean="0"/>
              <a:t>Khodasevich</a:t>
            </a:r>
            <a:r>
              <a:rPr lang="en-US" sz="1600" dirty="0" smtClean="0"/>
              <a:t> </a:t>
            </a:r>
            <a:r>
              <a:rPr lang="en-US" sz="1600" dirty="0"/>
              <a:t>(2016, October 3).</a:t>
            </a:r>
            <a:endParaRPr lang="en-US" sz="16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25. </a:t>
            </a:r>
            <a:r>
              <a:rPr lang="en-US" sz="1600" dirty="0" smtClean="0"/>
              <a:t>See </a:t>
            </a:r>
            <a:r>
              <a:rPr lang="en-US" sz="1600" dirty="0" err="1"/>
              <a:t>Manyonok</a:t>
            </a:r>
            <a:r>
              <a:rPr lang="en-US" sz="1600" dirty="0"/>
              <a:t> (2016, February 15</a:t>
            </a:r>
            <a:r>
              <a:rPr lang="en-US" sz="1600" dirty="0" smtClean="0"/>
              <a:t>). However, it should be noted that larger loans and more </a:t>
            </a:r>
            <a:r>
              <a:rPr lang="en-US" sz="1600" dirty="0" err="1" smtClean="0"/>
              <a:t>favourable</a:t>
            </a:r>
            <a:r>
              <a:rPr lang="en-US" sz="1600" dirty="0" smtClean="0"/>
              <a:t> terms would be hard to find (</a:t>
            </a:r>
            <a:r>
              <a:rPr lang="en-US" sz="1600" dirty="0" err="1" smtClean="0"/>
              <a:t>Melinkova</a:t>
            </a:r>
            <a:r>
              <a:rPr lang="en-US" sz="1600" dirty="0" smtClean="0"/>
              <a:t> 2016</a:t>
            </a:r>
            <a:r>
              <a:rPr lang="en-US" sz="1600" dirty="0"/>
              <a:t>, October 4). </a:t>
            </a:r>
            <a:endParaRPr lang="en-US" sz="16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26. See Thornton and </a:t>
            </a:r>
            <a:r>
              <a:rPr lang="en-US" sz="1600" dirty="0" err="1" smtClean="0"/>
              <a:t>Ilin</a:t>
            </a:r>
            <a:r>
              <a:rPr lang="en-US" sz="1600" dirty="0" smtClean="0"/>
              <a:t> (</a:t>
            </a:r>
            <a:r>
              <a:rPr lang="en-US" sz="1600" dirty="0"/>
              <a:t>2015, </a:t>
            </a:r>
            <a:r>
              <a:rPr lang="en-US" sz="1600" dirty="0" err="1"/>
              <a:t>Feburay</a:t>
            </a:r>
            <a:r>
              <a:rPr lang="en-US" sz="1600" dirty="0"/>
              <a:t> 24). </a:t>
            </a:r>
            <a:endParaRPr lang="en-US" sz="16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4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2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0649"/>
            <a:ext cx="10515600" cy="5286314"/>
          </a:xfrm>
        </p:spPr>
        <p:txBody>
          <a:bodyPr>
            <a:normAutofit/>
          </a:bodyPr>
          <a:lstStyle/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Ablaza</a:t>
            </a:r>
            <a:r>
              <a:rPr lang="en-US" sz="1000" dirty="0"/>
              <a:t>, A. (2016, September 30). China and Belarus Renew Ties During Lukashenko’s Visit to Beijing. YIBADA. Retrieved from: http://</a:t>
            </a:r>
            <a:r>
              <a:rPr lang="en-US" sz="1000" dirty="0" err="1"/>
              <a:t>en.yibada.com</a:t>
            </a:r>
            <a:r>
              <a:rPr lang="en-US" sz="1000" dirty="0"/>
              <a:t>/articles/164071/20160930/china-</a:t>
            </a:r>
            <a:r>
              <a:rPr lang="en-US" sz="1000" dirty="0" err="1"/>
              <a:t>belarus</a:t>
            </a:r>
            <a:r>
              <a:rPr lang="en-US" sz="1000" dirty="0"/>
              <a:t>-renew-ties-during-</a:t>
            </a:r>
            <a:r>
              <a:rPr lang="en-US" sz="1000" dirty="0" err="1"/>
              <a:t>lukashenko</a:t>
            </a:r>
            <a:r>
              <a:rPr lang="en-US" sz="1000" dirty="0"/>
              <a:t>-s-visit-</a:t>
            </a:r>
            <a:r>
              <a:rPr lang="en-US" sz="1000" dirty="0" err="1"/>
              <a:t>beijing.htm</a:t>
            </a:r>
            <a:r>
              <a:rPr lang="en-US" sz="1000" dirty="0"/>
              <a:t>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Astapenia</a:t>
            </a:r>
            <a:r>
              <a:rPr lang="en-US" sz="1000" dirty="0"/>
              <a:t>, R. (2014). Belarusian-Chinese Relations: From Great Promise To Failure. Belarus Digest. Retrieved from: http://</a:t>
            </a:r>
            <a:r>
              <a:rPr lang="en-US" sz="1000" dirty="0" err="1"/>
              <a:t>belarusdigest.com</a:t>
            </a:r>
            <a:r>
              <a:rPr lang="en-US" sz="1000" dirty="0"/>
              <a:t>/story/belarusian-chinese-relations-great-promise-failure-17444.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Bader, J. (2015). China, Autocratic Patron? An Empirical Investigation of China as a Factor in Autocratic Survival. International Studies Quarterly, 59, 23–33. DOI: 10.1111/isqu.12148.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BelTA</a:t>
            </a:r>
            <a:r>
              <a:rPr lang="en-US" sz="1000" dirty="0"/>
              <a:t>. (2016, September 30). Lukashenko names most important factor in Belarus-China friendship. </a:t>
            </a:r>
            <a:r>
              <a:rPr lang="en-US" sz="1000" dirty="0" err="1"/>
              <a:t>BelTA</a:t>
            </a:r>
            <a:r>
              <a:rPr lang="en-US" sz="1000" dirty="0"/>
              <a:t>. Retrieved from: http://</a:t>
            </a:r>
            <a:r>
              <a:rPr lang="en-US" sz="1000" dirty="0" err="1"/>
              <a:t>www.belarus.by</a:t>
            </a:r>
            <a:r>
              <a:rPr lang="en-US" sz="1000" dirty="0"/>
              <a:t>/</a:t>
            </a:r>
            <a:r>
              <a:rPr lang="en-US" sz="1000" dirty="0" err="1"/>
              <a:t>en</a:t>
            </a:r>
            <a:r>
              <a:rPr lang="en-US" sz="1000" dirty="0"/>
              <a:t>/press-center/speeches-and-interviews/lukashenko-names-most-important-factor-in-belarus-china-friendship_i_0000046497.html.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Bohdan, S. (2015). China As An Epic Failure Of Belarusian Foreign Policy. Belarus Digest. Retrieved from: http://</a:t>
            </a:r>
            <a:r>
              <a:rPr lang="en-US" sz="1000" dirty="0" err="1"/>
              <a:t>belarusdigest.com</a:t>
            </a:r>
            <a:r>
              <a:rPr lang="en-US" sz="1000" dirty="0"/>
              <a:t>/story/china-epic-failure-belarusian-foreign-policy-23225.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Dudina</a:t>
            </a:r>
            <a:r>
              <a:rPr lang="en-US" sz="1000" dirty="0"/>
              <a:t>, G., Kuznetsova, O., and </a:t>
            </a:r>
            <a:r>
              <a:rPr lang="en-US" sz="1000" dirty="0" err="1"/>
              <a:t>Strokan</a:t>
            </a:r>
            <a:r>
              <a:rPr lang="en-US" sz="1000" dirty="0"/>
              <a:t>’, S. (2013, July 16). “</a:t>
            </a:r>
            <a:r>
              <a:rPr lang="en-US" sz="1000" dirty="0" err="1"/>
              <a:t>Aleksandr</a:t>
            </a:r>
            <a:r>
              <a:rPr lang="en-US" sz="1000" dirty="0"/>
              <a:t> Lukashenko </a:t>
            </a:r>
            <a:r>
              <a:rPr lang="en-US" sz="1000" dirty="0" err="1"/>
              <a:t>otkryvaet</a:t>
            </a:r>
            <a:r>
              <a:rPr lang="en-US" sz="1000" dirty="0"/>
              <a:t> </a:t>
            </a:r>
            <a:r>
              <a:rPr lang="en-US" sz="1000" dirty="0" err="1"/>
              <a:t>Rossiiu</a:t>
            </a:r>
            <a:r>
              <a:rPr lang="en-US" sz="1000" dirty="0"/>
              <a:t> </a:t>
            </a:r>
            <a:r>
              <a:rPr lang="en-US" sz="1000" dirty="0" err="1"/>
              <a:t>dlia</a:t>
            </a:r>
            <a:r>
              <a:rPr lang="en-US" sz="1000" dirty="0"/>
              <a:t> </a:t>
            </a:r>
            <a:r>
              <a:rPr lang="en-US" sz="1000" dirty="0" err="1"/>
              <a:t>Kitaia</a:t>
            </a:r>
            <a:r>
              <a:rPr lang="en-US" sz="1000" dirty="0"/>
              <a:t>” [Alexander Lukashenka is opening up Russia for China]. Retrieved from: http://</a:t>
            </a:r>
            <a:r>
              <a:rPr lang="en-US" sz="1000" dirty="0" err="1"/>
              <a:t>www.kommersant.ru</a:t>
            </a:r>
            <a:r>
              <a:rPr lang="en-US" sz="1000" dirty="0"/>
              <a:t>/doc/2234624.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Khodasevich</a:t>
            </a:r>
            <a:r>
              <a:rPr lang="en-US" sz="1000" dirty="0"/>
              <a:t>, A. (2016, October 3). “Lukashenko </a:t>
            </a:r>
            <a:r>
              <a:rPr lang="en-US" sz="1000" dirty="0" err="1"/>
              <a:t>vybiraet</a:t>
            </a:r>
            <a:r>
              <a:rPr lang="en-US" sz="1000" dirty="0"/>
              <a:t> Pekin” [Lukashenko Chooses Beijing]. </a:t>
            </a:r>
            <a:r>
              <a:rPr lang="en-US" sz="1000" dirty="0" err="1"/>
              <a:t>Nezivisimaya</a:t>
            </a:r>
            <a:r>
              <a:rPr lang="en-US" sz="1000" dirty="0"/>
              <a:t> </a:t>
            </a:r>
            <a:r>
              <a:rPr lang="en-US" sz="1000" dirty="0" err="1"/>
              <a:t>Gazeta</a:t>
            </a:r>
            <a:r>
              <a:rPr lang="en-US" sz="1000" dirty="0"/>
              <a:t>. Retrieved from: http://</a:t>
            </a:r>
            <a:r>
              <a:rPr lang="en-US" sz="1000" dirty="0" err="1"/>
              <a:t>www.ng.ru</a:t>
            </a:r>
            <a:r>
              <a:rPr lang="en-US" sz="1000" dirty="0"/>
              <a:t>/cis/2016-10-03/6_belorussia.html. 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Klaskovskii</a:t>
            </a:r>
            <a:r>
              <a:rPr lang="en-US" sz="1000" dirty="0"/>
              <a:t>, A. (2016, September 29). “Lukashenko v </a:t>
            </a:r>
            <a:r>
              <a:rPr lang="en-US" sz="1000" dirty="0" err="1"/>
              <a:t>Kitae</a:t>
            </a:r>
            <a:r>
              <a:rPr lang="en-US" sz="1000" dirty="0"/>
              <a:t>. </a:t>
            </a:r>
            <a:r>
              <a:rPr lang="en-US" sz="1000" dirty="0" err="1"/>
              <a:t>Pochemu</a:t>
            </a:r>
            <a:r>
              <a:rPr lang="en-US" sz="1000" dirty="0"/>
              <a:t> ne </a:t>
            </a:r>
            <a:r>
              <a:rPr lang="en-US" sz="1000" dirty="0" err="1"/>
              <a:t>udalos</a:t>
            </a:r>
            <a:r>
              <a:rPr lang="en-US" sz="1000" dirty="0"/>
              <a:t>’ </a:t>
            </a:r>
            <a:r>
              <a:rPr lang="en-US" sz="1000" dirty="0" err="1"/>
              <a:t>osedlat</a:t>
            </a:r>
            <a:r>
              <a:rPr lang="en-US" sz="1000" dirty="0"/>
              <a:t>’ </a:t>
            </a:r>
            <a:r>
              <a:rPr lang="en-US" sz="1000" dirty="0" err="1"/>
              <a:t>drakona</a:t>
            </a:r>
            <a:r>
              <a:rPr lang="en-US" sz="1000" dirty="0"/>
              <a:t>?” [Lukashenka Versus China: Why Has He Failed to Harness the Dragon.” </a:t>
            </a:r>
            <a:r>
              <a:rPr lang="en-US" sz="1000" dirty="0" err="1"/>
              <a:t>Naviny.by</a:t>
            </a:r>
            <a:r>
              <a:rPr lang="en-US" sz="1000" dirty="0"/>
              <a:t>. Retrieved from: http://</a:t>
            </a:r>
            <a:r>
              <a:rPr lang="en-US" sz="1000" dirty="0" err="1"/>
              <a:t>naviny.by</a:t>
            </a:r>
            <a:r>
              <a:rPr lang="en-US" sz="1000" dirty="0"/>
              <a:t>/article/20160929/1475170486-lukashenko-v-kitae-pochemu-ne-udalos-osedlat-drakona. 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Korosteleva</a:t>
            </a:r>
            <a:r>
              <a:rPr lang="en-US" sz="1000" dirty="0"/>
              <a:t>, E. (2011). Belarusian Foreign Policy in a Time of Crisis. Journal of Communist Studies and Transition Politics, 27: 3-4, 566–586. DOI: http://</a:t>
            </a:r>
            <a:r>
              <a:rPr lang="en-US" sz="1000" dirty="0" err="1"/>
              <a:t>dx.doi.org</a:t>
            </a:r>
            <a:r>
              <a:rPr lang="en-US" sz="1000" dirty="0"/>
              <a:t>/10.1080/13523279.2011.595167.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Manyonok</a:t>
            </a:r>
            <a:r>
              <a:rPr lang="en-US" sz="1000" dirty="0"/>
              <a:t>, T. (2016, February 15). “</a:t>
            </a:r>
            <a:r>
              <a:rPr lang="en-US" sz="1000" dirty="0" err="1"/>
              <a:t>Gde</a:t>
            </a:r>
            <a:r>
              <a:rPr lang="en-US" sz="1000" dirty="0"/>
              <a:t> ‘</a:t>
            </a:r>
            <a:r>
              <a:rPr lang="en-US" sz="1000" dirty="0" err="1"/>
              <a:t>zastriali</a:t>
            </a:r>
            <a:r>
              <a:rPr lang="en-US" sz="1000" dirty="0"/>
              <a:t>’ </a:t>
            </a:r>
            <a:r>
              <a:rPr lang="en-US" sz="1000" dirty="0" err="1"/>
              <a:t>kitaiskie</a:t>
            </a:r>
            <a:r>
              <a:rPr lang="en-US" sz="1000" dirty="0"/>
              <a:t> </a:t>
            </a:r>
            <a:r>
              <a:rPr lang="en-US" sz="1000" dirty="0" err="1"/>
              <a:t>milliardy</a:t>
            </a:r>
            <a:r>
              <a:rPr lang="en-US" sz="1000" dirty="0"/>
              <a:t>” [Where the Chinese Billions Have Been Held Up]. </a:t>
            </a:r>
            <a:r>
              <a:rPr lang="en-US" sz="1000" dirty="0" err="1"/>
              <a:t>Belrynok</a:t>
            </a:r>
            <a:r>
              <a:rPr lang="en-US" sz="1000" dirty="0"/>
              <a:t>. Retrieved from: http://</a:t>
            </a:r>
            <a:r>
              <a:rPr lang="en-US" sz="1000" dirty="0" err="1"/>
              <a:t>www.belrynok.by</a:t>
            </a:r>
            <a:r>
              <a:rPr lang="en-US" sz="1000" dirty="0"/>
              <a:t>/</a:t>
            </a:r>
            <a:r>
              <a:rPr lang="en-US" sz="1000" dirty="0" err="1"/>
              <a:t>ru</a:t>
            </a:r>
            <a:r>
              <a:rPr lang="en-US" sz="1000" dirty="0"/>
              <a:t>/page/economics/2520/. 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Melinkova</a:t>
            </a:r>
            <a:r>
              <a:rPr lang="en-US" sz="1000" dirty="0"/>
              <a:t>, K. (2016, October 4). “Belarus may become China’s foothold in Eastern Europe”. </a:t>
            </a:r>
            <a:r>
              <a:rPr lang="en-US" sz="1000" dirty="0" err="1"/>
              <a:t>EurAsia</a:t>
            </a:r>
            <a:r>
              <a:rPr lang="en-US" sz="1000" dirty="0"/>
              <a:t> Daily. Retrieved from: https://</a:t>
            </a:r>
            <a:r>
              <a:rPr lang="en-US" sz="1000" dirty="0" err="1"/>
              <a:t>eadaily.com</a:t>
            </a:r>
            <a:r>
              <a:rPr lang="en-US" sz="1000" dirty="0"/>
              <a:t>/</a:t>
            </a:r>
            <a:r>
              <a:rPr lang="en-US" sz="1000" dirty="0" err="1"/>
              <a:t>en</a:t>
            </a:r>
            <a:r>
              <a:rPr lang="en-US" sz="1000" dirty="0"/>
              <a:t>/news/2016/10/04/</a:t>
            </a:r>
            <a:r>
              <a:rPr lang="en-US" sz="1000" dirty="0" err="1"/>
              <a:t>belarus</a:t>
            </a:r>
            <a:r>
              <a:rPr lang="en-US" sz="1000" dirty="0"/>
              <a:t>-may-become-</a:t>
            </a:r>
            <a:r>
              <a:rPr lang="en-US" sz="1000" dirty="0" err="1"/>
              <a:t>chinas</a:t>
            </a:r>
            <a:r>
              <a:rPr lang="en-US" sz="1000" dirty="0"/>
              <a:t>-foothold-in-eastern-</a:t>
            </a:r>
            <a:r>
              <a:rPr lang="en-US" sz="1000" dirty="0" err="1"/>
              <a:t>europe</a:t>
            </a:r>
            <a:r>
              <a:rPr lang="en-US" sz="1000" dirty="0"/>
              <a:t>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Shraibman</a:t>
            </a:r>
            <a:r>
              <a:rPr lang="en-US" sz="1000" dirty="0"/>
              <a:t>, A. (2014). “</a:t>
            </a:r>
            <a:r>
              <a:rPr lang="en-US" sz="1000" dirty="0" err="1"/>
              <a:t>Belorussko-kitaiskie</a:t>
            </a:r>
            <a:r>
              <a:rPr lang="en-US" sz="1000" dirty="0"/>
              <a:t> </a:t>
            </a:r>
            <a:r>
              <a:rPr lang="en-US" sz="1000" dirty="0" err="1"/>
              <a:t>otnosheniia</a:t>
            </a:r>
            <a:r>
              <a:rPr lang="en-US" sz="1000" dirty="0"/>
              <a:t>: </a:t>
            </a:r>
            <a:r>
              <a:rPr lang="en-US" sz="1000" dirty="0" err="1"/>
              <a:t>ozhidaniia</a:t>
            </a:r>
            <a:r>
              <a:rPr lang="en-US" sz="1000" dirty="0"/>
              <a:t>, </a:t>
            </a:r>
            <a:r>
              <a:rPr lang="en-US" sz="1000" dirty="0" err="1"/>
              <a:t>problemy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perspektivy</a:t>
            </a:r>
            <a:r>
              <a:rPr lang="en-US" sz="1000" dirty="0"/>
              <a:t>” [Belarus-China Relations: Expectations, Problems and Outlooks] (Report No. 2014). Retrieved from the Friedrich Ebert </a:t>
            </a:r>
            <a:r>
              <a:rPr lang="en-US" sz="1000" dirty="0" err="1"/>
              <a:t>Stiftung</a:t>
            </a:r>
            <a:r>
              <a:rPr lang="en-US" sz="1000" dirty="0"/>
              <a:t> Foundation: Ukraine Bureau: http://</a:t>
            </a:r>
            <a:r>
              <a:rPr lang="en-US" sz="1000" dirty="0" err="1"/>
              <a:t>library.fes.de</a:t>
            </a:r>
            <a:r>
              <a:rPr lang="en-US" sz="1000" dirty="0"/>
              <a:t>/pdf-files/</a:t>
            </a:r>
            <a:r>
              <a:rPr lang="en-US" sz="1000" dirty="0" err="1"/>
              <a:t>bueros</a:t>
            </a:r>
            <a:r>
              <a:rPr lang="en-US" sz="1000" dirty="0"/>
              <a:t>/</a:t>
            </a:r>
            <a:r>
              <a:rPr lang="en-US" sz="1000" dirty="0" err="1"/>
              <a:t>ukraine</a:t>
            </a:r>
            <a:r>
              <a:rPr lang="en-US" sz="1000" dirty="0"/>
              <a:t>/11022.pdf.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Smok</a:t>
            </a:r>
            <a:r>
              <a:rPr lang="en-US" sz="1000" dirty="0"/>
              <a:t>, V. (2014). </a:t>
            </a:r>
            <a:r>
              <a:rPr lang="en-US" sz="1000" dirty="0" err="1"/>
              <a:t>Kiryl</a:t>
            </a:r>
            <a:r>
              <a:rPr lang="en-US" sz="1000" dirty="0"/>
              <a:t> Rudy Wants To Attract Emigrants Back To Belarus. Belarus Digest. Retrieved from: http://</a:t>
            </a:r>
            <a:r>
              <a:rPr lang="en-US" sz="1000" dirty="0" err="1"/>
              <a:t>belarusdigest.com</a:t>
            </a:r>
            <a:r>
              <a:rPr lang="en-US" sz="1000" dirty="0"/>
              <a:t>/story/kiryl-rudy-wants-attract-emigrants-back-belarus-17041.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Sverdlov</a:t>
            </a:r>
            <a:r>
              <a:rPr lang="en-US" sz="1000" dirty="0"/>
              <a:t>, P. and </a:t>
            </a:r>
            <a:r>
              <a:rPr lang="en-US" sz="1000" dirty="0" err="1"/>
              <a:t>Chalyi</a:t>
            </a:r>
            <a:r>
              <a:rPr lang="en-US" sz="1000" dirty="0"/>
              <a:t>, S. (2014, February 23). “‘</a:t>
            </a:r>
            <a:r>
              <a:rPr lang="en-US" sz="1000" dirty="0" err="1"/>
              <a:t>Ekonomika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pal’tsakh</a:t>
            </a:r>
            <a:r>
              <a:rPr lang="en-US" sz="1000" dirty="0"/>
              <a:t>’. K </a:t>
            </a:r>
            <a:r>
              <a:rPr lang="en-US" sz="1000" dirty="0" err="1"/>
              <a:t>chemu</a:t>
            </a:r>
            <a:r>
              <a:rPr lang="en-US" sz="1000" dirty="0"/>
              <a:t> </a:t>
            </a:r>
            <a:r>
              <a:rPr lang="en-US" sz="1000" dirty="0" err="1"/>
              <a:t>privedet</a:t>
            </a:r>
            <a:r>
              <a:rPr lang="en-US" sz="1000" dirty="0"/>
              <a:t> </a:t>
            </a:r>
            <a:r>
              <a:rPr lang="en-US" sz="1000" dirty="0" err="1"/>
              <a:t>rasprodazha</a:t>
            </a:r>
            <a:r>
              <a:rPr lang="en-US" sz="1000" dirty="0"/>
              <a:t> </a:t>
            </a:r>
            <a:r>
              <a:rPr lang="en-US" sz="1000" dirty="0" err="1"/>
              <a:t>skladov</a:t>
            </a:r>
            <a:r>
              <a:rPr lang="en-US" sz="1000" dirty="0"/>
              <a:t> </a:t>
            </a:r>
            <a:r>
              <a:rPr lang="en-US" sz="1000" dirty="0" err="1"/>
              <a:t>po</a:t>
            </a:r>
            <a:r>
              <a:rPr lang="en-US" sz="1000" dirty="0"/>
              <a:t> </a:t>
            </a:r>
            <a:r>
              <a:rPr lang="en-US" sz="1000" dirty="0" err="1"/>
              <a:t>tsene</a:t>
            </a:r>
            <a:r>
              <a:rPr lang="en-US" sz="1000" dirty="0"/>
              <a:t> </a:t>
            </a:r>
            <a:r>
              <a:rPr lang="en-US" sz="1000" dirty="0" err="1"/>
              <a:t>nizhe</a:t>
            </a:r>
            <a:r>
              <a:rPr lang="en-US" sz="1000" dirty="0"/>
              <a:t> </a:t>
            </a:r>
            <a:r>
              <a:rPr lang="en-US" sz="1000" dirty="0" err="1"/>
              <a:t>sebestoimosti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pochemu</a:t>
            </a:r>
            <a:r>
              <a:rPr lang="en-US" sz="1000" dirty="0"/>
              <a:t> </a:t>
            </a:r>
            <a:r>
              <a:rPr lang="en-US" sz="1000" dirty="0" err="1"/>
              <a:t>ona</a:t>
            </a:r>
            <a:r>
              <a:rPr lang="en-US" sz="1000" dirty="0"/>
              <a:t> </a:t>
            </a:r>
            <a:r>
              <a:rPr lang="en-US" sz="1000" dirty="0" err="1"/>
              <a:t>khuzhe</a:t>
            </a:r>
            <a:r>
              <a:rPr lang="en-US" sz="1000" dirty="0"/>
              <a:t> </a:t>
            </a:r>
            <a:r>
              <a:rPr lang="en-US" sz="1000" dirty="0" err="1"/>
              <a:t>deval’vatsii</a:t>
            </a:r>
            <a:r>
              <a:rPr lang="en-US" sz="1000" dirty="0"/>
              <a:t>” [Economics Made Easy: Why They Are Selling State Goods At Less Than Cost and Why This Is Worse Than Devaluation]. Retrieved from: http://</a:t>
            </a:r>
            <a:r>
              <a:rPr lang="en-US" sz="1000" dirty="0" err="1"/>
              <a:t>news.tut.by</a:t>
            </a:r>
            <a:r>
              <a:rPr lang="en-US" sz="1000" dirty="0"/>
              <a:t>/economics/387538.html.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TD architects. (2011). The Iron Silk Road, Mapping Cultural Space Across Eurasia. Retrieved from: http://</a:t>
            </a:r>
            <a:r>
              <a:rPr lang="en-US" sz="1000" dirty="0" err="1"/>
              <a:t>eurasia.cga.harvard.edu</a:t>
            </a:r>
            <a:r>
              <a:rPr lang="en-US" sz="1000" dirty="0"/>
              <a:t>/items/show/964.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Thornton, G. M. and </a:t>
            </a:r>
            <a:r>
              <a:rPr lang="en-US" sz="1000" dirty="0" err="1"/>
              <a:t>Ilin</a:t>
            </a:r>
            <a:r>
              <a:rPr lang="en-US" sz="1000" dirty="0"/>
              <a:t>, A. (2015, </a:t>
            </a:r>
            <a:r>
              <a:rPr lang="en-US" sz="1000" dirty="0" err="1"/>
              <a:t>Feburay</a:t>
            </a:r>
            <a:r>
              <a:rPr lang="en-US" sz="1000" dirty="0"/>
              <a:t> 24). The real winner of the Ukraine crisis could be China. The Washington Post. Retrieved from: https://</a:t>
            </a:r>
            <a:r>
              <a:rPr lang="en-US" sz="1000" dirty="0" err="1"/>
              <a:t>www.washingtonpost.com</a:t>
            </a:r>
            <a:r>
              <a:rPr lang="en-US" sz="1000" dirty="0"/>
              <a:t>/</a:t>
            </a:r>
            <a:r>
              <a:rPr lang="en-US" sz="1000" dirty="0" err="1"/>
              <a:t>posteverything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/2015/02/24/the-real-winner-of-the-</a:t>
            </a:r>
            <a:r>
              <a:rPr lang="en-US" sz="1000" dirty="0" err="1"/>
              <a:t>ukraine</a:t>
            </a:r>
            <a:r>
              <a:rPr lang="en-US" sz="1000" dirty="0"/>
              <a:t>-crisis-could-be-china/.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TUT.BY. (2014, February 14). “Lukashenko pro </a:t>
            </a:r>
            <a:r>
              <a:rPr lang="en-US" sz="1000" dirty="0" err="1"/>
              <a:t>tempy</a:t>
            </a:r>
            <a:r>
              <a:rPr lang="en-US" sz="1000" dirty="0"/>
              <a:t> </a:t>
            </a:r>
            <a:r>
              <a:rPr lang="en-US" sz="1000" dirty="0" err="1"/>
              <a:t>stroitel’stva</a:t>
            </a:r>
            <a:r>
              <a:rPr lang="en-US" sz="1000" dirty="0"/>
              <a:t> </a:t>
            </a:r>
            <a:r>
              <a:rPr lang="en-US" sz="1000" dirty="0" err="1"/>
              <a:t>Kitaisko-belorusskogo</a:t>
            </a:r>
            <a:r>
              <a:rPr lang="en-US" sz="1000" dirty="0"/>
              <a:t> </a:t>
            </a:r>
            <a:r>
              <a:rPr lang="en-US" sz="1000" dirty="0" err="1"/>
              <a:t>industrial’nogo</a:t>
            </a:r>
            <a:r>
              <a:rPr lang="en-US" sz="1000" dirty="0"/>
              <a:t> parka: ‘</a:t>
            </a:r>
            <a:r>
              <a:rPr lang="en-US" sz="1000" dirty="0" err="1"/>
              <a:t>Eto</a:t>
            </a:r>
            <a:r>
              <a:rPr lang="en-US" sz="1000" dirty="0"/>
              <a:t> </a:t>
            </a:r>
            <a:r>
              <a:rPr lang="en-US" sz="1000" dirty="0" err="1"/>
              <a:t>eshche</a:t>
            </a:r>
            <a:r>
              <a:rPr lang="en-US" sz="1000" dirty="0"/>
              <a:t> </a:t>
            </a:r>
            <a:r>
              <a:rPr lang="en-US" sz="1000" dirty="0" err="1"/>
              <a:t>odno</a:t>
            </a:r>
            <a:r>
              <a:rPr lang="en-US" sz="1000" dirty="0"/>
              <a:t> </a:t>
            </a:r>
            <a:r>
              <a:rPr lang="en-US" sz="1000" dirty="0" err="1"/>
              <a:t>bezobrazie</a:t>
            </a:r>
            <a:r>
              <a:rPr lang="en-US" sz="1000" dirty="0"/>
              <a:t> so </a:t>
            </a:r>
            <a:r>
              <a:rPr lang="en-US" sz="1000" dirty="0" err="1"/>
              <a:t>storony</a:t>
            </a:r>
            <a:r>
              <a:rPr lang="en-US" sz="1000" dirty="0"/>
              <a:t> </a:t>
            </a:r>
            <a:r>
              <a:rPr lang="en-US" sz="1000" dirty="0" err="1"/>
              <a:t>pravitel’stva</a:t>
            </a:r>
            <a:r>
              <a:rPr lang="en-US" sz="1000" dirty="0"/>
              <a:t>’” [Lukashenka on the tempo of construction of the China–Belarusian Industrial Park: ‘It’s another disgrace on behalf of the government]. TUT.BY. Retrieved from: http://</a:t>
            </a:r>
            <a:r>
              <a:rPr lang="en-US" sz="1000" dirty="0" err="1"/>
              <a:t>news.tut.by</a:t>
            </a:r>
            <a:r>
              <a:rPr lang="en-US" sz="1000" dirty="0"/>
              <a:t>/economics/386790.html.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Xinhua. (2010). China is Best Friend of Belarus. Xinhua News Agency. Retrieved from: http://</a:t>
            </a:r>
            <a:r>
              <a:rPr lang="en-US" sz="1000" dirty="0" err="1"/>
              <a:t>news.xinhuanet.com</a:t>
            </a:r>
            <a:r>
              <a:rPr lang="en-US" sz="1000" dirty="0"/>
              <a:t>/english2010/</a:t>
            </a:r>
            <a:r>
              <a:rPr lang="en-US" sz="1000" dirty="0" err="1"/>
              <a:t>indepth</a:t>
            </a:r>
            <a:r>
              <a:rPr lang="en-US" sz="1000" dirty="0"/>
              <a:t>/2010-10/09/c_13549124.htm.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Yakouchyk</a:t>
            </a:r>
            <a:r>
              <a:rPr lang="en-US" sz="1000" dirty="0"/>
              <a:t>, K. (2015). The good, the bad, and the ambitious: democracy and autocracy promoters competing in Belarus. European Political Science Review, January, 1–30. DOI: 10.1017/S1755773914000459.</a:t>
            </a:r>
          </a:p>
          <a:p>
            <a:pPr marL="355600" lvl="0" indent="-110013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Yeliseyev</a:t>
            </a:r>
            <a:r>
              <a:rPr lang="en-US" sz="1000" dirty="0"/>
              <a:t>, A. (2013). Some Aspects of Belarusian-Chinese Relations in the Regional Dimension: Much Sound and Little Sense (Report No. SA #08/2013RU, 9 April, 2013). Retrieved from the Belarusian Institute for Strategic Studies: http://</a:t>
            </a:r>
            <a:r>
              <a:rPr lang="en-US" sz="1000" dirty="0" err="1"/>
              <a:t>belinstitute.eu</a:t>
            </a:r>
            <a:r>
              <a:rPr lang="en-US" sz="1000" dirty="0"/>
              <a:t>/sites/</a:t>
            </a:r>
            <a:r>
              <a:rPr lang="en-US" sz="1000" dirty="0" err="1"/>
              <a:t>biss.newmediahost.info</a:t>
            </a:r>
            <a:r>
              <a:rPr lang="en-US" sz="1000" dirty="0"/>
              <a:t>/files/attached-files/BISS_SA08_2013en.pdf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597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3398" y="2339163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This </a:t>
            </a:r>
            <a:r>
              <a:rPr lang="en-US" sz="2800" dirty="0"/>
              <a:t>presentation </a:t>
            </a:r>
            <a:r>
              <a:rPr lang="en-US" sz="2800" dirty="0" smtClean="0"/>
              <a:t>covers the four narratives of China–Belarus relations</a:t>
            </a:r>
          </a:p>
          <a:p>
            <a:endParaRPr lang="en-US" sz="2800" dirty="0"/>
          </a:p>
          <a:p>
            <a:r>
              <a:rPr lang="en-US" sz="2800" dirty="0" smtClean="0"/>
              <a:t>I will argue: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Of the four narratives—the official, the pessimistic, the pragmatic, and the geopolitical—none is correct, but all have something to offer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Certain perspectives from the four narratives form a synthesis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3398" y="2339163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/>
              <a:t>This presentation is divided into 4 </a:t>
            </a:r>
            <a:r>
              <a:rPr lang="en-US" sz="2800" b="1" dirty="0" smtClean="0"/>
              <a:t>parts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Background </a:t>
            </a:r>
            <a:r>
              <a:rPr lang="en-US" sz="2800" dirty="0"/>
              <a:t>info on China–Belarus </a:t>
            </a:r>
            <a:r>
              <a:rPr lang="en-US" sz="2800" dirty="0" smtClean="0"/>
              <a:t>relations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The Official Narrative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The Pessimistic, </a:t>
            </a:r>
            <a:r>
              <a:rPr lang="en-US" sz="2800" dirty="0" smtClean="0"/>
              <a:t>Pragmatic</a:t>
            </a:r>
            <a:r>
              <a:rPr lang="en-US" sz="2800" dirty="0" smtClean="0"/>
              <a:t>, </a:t>
            </a:r>
            <a:r>
              <a:rPr lang="en-US" sz="2800" dirty="0" smtClean="0"/>
              <a:t>and Geopolitical Narratives (independent)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The Synthesis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3398" y="2339163"/>
            <a:ext cx="10788499" cy="4190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Who cares? Why do Belarus–China relations matter?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China is a major supplier of </a:t>
            </a:r>
            <a:r>
              <a:rPr lang="en-US" sz="2800" dirty="0" smtClean="0"/>
              <a:t>financial assistance and joint projects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An alternative to the Russia–West (US/EU) sources of support</a:t>
            </a:r>
            <a:r>
              <a:rPr lang="en-US" sz="2800" baseline="30000" dirty="0" smtClean="0"/>
              <a:t>2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China’s growing presence in Belarus may impact regional relations</a:t>
            </a:r>
            <a:r>
              <a:rPr lang="en-US" sz="2800" baseline="30000" dirty="0" smtClean="0"/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3398" y="2339163"/>
            <a:ext cx="10947102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Background Info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China–Belarus </a:t>
            </a:r>
            <a:r>
              <a:rPr lang="en-US" sz="2400" dirty="0"/>
              <a:t>relations are mostly irrelevant until </a:t>
            </a:r>
            <a:r>
              <a:rPr lang="en-US" sz="2400" dirty="0" smtClean="0"/>
              <a:t>2006.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Russian </a:t>
            </a:r>
            <a:r>
              <a:rPr lang="en-US" sz="2400" dirty="0"/>
              <a:t>gas prices and tariffs were going to be </a:t>
            </a:r>
            <a:r>
              <a:rPr lang="en-US" sz="2400" dirty="0" smtClean="0"/>
              <a:t>'pragmatized’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In late December 2005, Belarus and China signed a Joint Declaration, which markedly improved bilateral cooperation and </a:t>
            </a:r>
            <a:r>
              <a:rPr lang="en-US" sz="2400" dirty="0" smtClean="0"/>
              <a:t>interaction</a:t>
            </a:r>
            <a:r>
              <a:rPr lang="en-US" sz="2400" baseline="30000" dirty="0" smtClean="0"/>
              <a:t>6</a:t>
            </a:r>
            <a:endParaRPr lang="en-US" sz="24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0" y="2360428"/>
            <a:ext cx="10788499" cy="3997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/>
              <a:t>The Official Narrative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The official narrative is upbeat and one long story of success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Belarus is China’s “Best Friend”</a:t>
            </a:r>
            <a:r>
              <a:rPr lang="en-US" sz="2400" baseline="30000" dirty="0" smtClean="0"/>
              <a:t>7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Industrial Park: “The Symbol of Belarus–China </a:t>
            </a:r>
            <a:r>
              <a:rPr lang="en-US" sz="2400" dirty="0" smtClean="0"/>
              <a:t>Relations”</a:t>
            </a:r>
            <a:r>
              <a:rPr lang="en-US" sz="2400" baseline="30000" dirty="0" smtClean="0"/>
              <a:t>8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Elephant in the room: project announced in 2010, but no ground broken by 2014</a:t>
            </a:r>
            <a:r>
              <a:rPr lang="en-US" sz="2400" baseline="30000" dirty="0" smtClean="0"/>
              <a:t>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39" y="1825625"/>
            <a:ext cx="3688122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033" y="2009103"/>
            <a:ext cx="408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Great Stone Industrial Park</a:t>
            </a:r>
            <a:r>
              <a:rPr lang="en-US" sz="2000" baseline="30000" dirty="0" smtClean="0"/>
              <a:t>10</a:t>
            </a:r>
            <a:endParaRPr lang="en-US" sz="20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425039" y="3610099"/>
            <a:ext cx="231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2013, it becomes</a:t>
            </a:r>
          </a:p>
          <a:p>
            <a:r>
              <a:rPr lang="en-US" dirty="0"/>
              <a:t>m</a:t>
            </a:r>
            <a:r>
              <a:rPr lang="en-US" dirty="0" smtClean="0"/>
              <a:t>ore logical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2" y="-1554114"/>
            <a:ext cx="12751496" cy="9166974"/>
          </a:xfrm>
        </p:spPr>
      </p:pic>
      <p:sp>
        <p:nvSpPr>
          <p:cNvPr id="5" name="TextBox 4"/>
          <p:cNvSpPr txBox="1"/>
          <p:nvPr/>
        </p:nvSpPr>
        <p:spPr>
          <a:xfrm>
            <a:off x="103032" y="5357618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 One Belt, One Road Project</a:t>
            </a:r>
            <a:r>
              <a:rPr lang="en-US" baseline="30000" smtClean="0"/>
              <a:t>11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910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73" y="2024000"/>
            <a:ext cx="10058400" cy="517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25"/>
            <a:ext cx="12283347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1030</Words>
  <Application>Microsoft Macintosh PowerPoint</Application>
  <PresentationFormat>Widescreen</PresentationFormat>
  <Paragraphs>120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Belarus–China Relations:  A Synthesis of Narratives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</vt:lpstr>
      <vt:lpstr>Notes continued… </vt:lpstr>
      <vt:lpstr>Bibliography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a Third Wing? Belarus–China Relations and Balancing Amid the Russia–Ukraine Conflict </dc:title>
  <dc:creator>Peter Braga</dc:creator>
  <cp:lastModifiedBy>Peter Braga</cp:lastModifiedBy>
  <cp:revision>56</cp:revision>
  <dcterms:created xsi:type="dcterms:W3CDTF">2016-03-24T12:12:58Z</dcterms:created>
  <dcterms:modified xsi:type="dcterms:W3CDTF">2017-02-24T23:42:56Z</dcterms:modified>
</cp:coreProperties>
</file>