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78" r:id="rId3"/>
    <p:sldId id="266" r:id="rId4"/>
    <p:sldId id="267" r:id="rId5"/>
    <p:sldId id="268" r:id="rId6"/>
    <p:sldId id="277" r:id="rId7"/>
    <p:sldId id="274" r:id="rId8"/>
    <p:sldId id="281" r:id="rId9"/>
    <p:sldId id="269" r:id="rId10"/>
    <p:sldId id="270" r:id="rId11"/>
    <p:sldId id="271" r:id="rId12"/>
    <p:sldId id="272" r:id="rId13"/>
    <p:sldId id="273" r:id="rId14"/>
    <p:sldId id="275" r:id="rId15"/>
    <p:sldId id="276" r:id="rId16"/>
    <p:sldId id="28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/>
    <p:restoredTop sz="84554"/>
  </p:normalViewPr>
  <p:slideViewPr>
    <p:cSldViewPr snapToGrid="0" snapToObjects="1">
      <p:cViewPr>
        <p:scale>
          <a:sx n="125" d="100"/>
          <a:sy n="125" d="100"/>
        </p:scale>
        <p:origin x="-1488" y="-1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9B13D-22D1-5742-BDFB-D7C0ABD841B4}" type="datetimeFigureOut">
              <a:rPr lang="en-US" smtClean="0"/>
              <a:t>2/23/17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A2B96-4B4D-5844-9F28-A3C1633F0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049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A2B96-4B4D-5844-9F28-A3C1633F03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468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Presentation will focus on four aspects of my research: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(1) My argument, which puts forward my research puzzle and identifies my dissertation’s core concepts: regional balancing and authoritarian persistence.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(2) My approach, which lays out how I will frame and interpret this research puzzle.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(3) My methodology, which are the tools I will use to gather and answer the data necessary to answer my research questions.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(4) Finally, I will share some potential issues and pitfalls I foresee in path of my research.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A2B96-4B4D-5844-9F28-A3C1633F032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065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My research puzzle, or the main aim of my research, is to investigate whether or not Russia, Ukraine and Belarus use their bilateral relations with China to enhance authoritarian persistence?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timeframe for my research is 2006–2016. I use this timeframe for two reasons: (1) it corresponds to China’s “Go Global” campaign; (2) and a convergence of policy among Russia, Ukraine and Belarus to deepen ties with China.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Moldova is not included in the group, because Moldova’s diplomatic and economic relations with China are </a:t>
            </a:r>
            <a:r>
              <a:rPr lang="en-US" dirty="0" err="1" smtClean="0"/>
              <a:t>negligable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A2B96-4B4D-5844-9F28-A3C1633F032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43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Both"/>
            </a:pPr>
            <a:r>
              <a:rPr lang="en-US" dirty="0" smtClean="0"/>
              <a:t>A new interpretation</a:t>
            </a:r>
          </a:p>
          <a:p>
            <a:pPr marL="228600" indent="-228600">
              <a:buAutoNum type="arabicParenBoth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A2B96-4B4D-5844-9F28-A3C1633F032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76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A2B96-4B4D-5844-9F28-A3C1633F032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20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should doctor this in InDesign</a:t>
            </a:r>
            <a:r>
              <a:rPr lang="en-US" baseline="0" dirty="0" smtClean="0"/>
              <a:t> to clearly show the Russian, Ukrainian and Belarusian routes.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A2B96-4B4D-5844-9F28-A3C1633F032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3862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are they good for? </a:t>
            </a:r>
          </a:p>
          <a:p>
            <a:r>
              <a:rPr lang="en-US" dirty="0" smtClean="0"/>
              <a:t>What</a:t>
            </a:r>
            <a:r>
              <a:rPr lang="en-US" baseline="0" dirty="0" smtClean="0"/>
              <a:t> do they do wrong?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A2B96-4B4D-5844-9F28-A3C1633F032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508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A2B96-4B4D-5844-9F28-A3C1633F032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5267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Should I email Julia Bader?</a:t>
            </a:r>
            <a:r>
              <a:rPr lang="en-US" baseline="0" dirty="0" smtClean="0"/>
              <a:t> Would this be a bad idea?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A2B96-4B4D-5844-9F28-A3C1633F032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099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aseline="0">
                <a:latin typeface="Arial Bold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aseline="0">
                <a:latin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4FFB-3A7B-E741-B84F-3B1C77E7D955}" type="datetime1">
              <a:rPr lang="en-CA" smtClean="0"/>
              <a:t>2017-02-23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Braga • SSEES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FD60-5DEE-704C-9F74-263B36240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896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E86A-A1B7-DC47-B354-62994FF7BEC4}" type="datetime1">
              <a:rPr lang="en-CA" smtClean="0"/>
              <a:t>2017-02-23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Braga • SSEES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FD60-5DEE-704C-9F74-263B36240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4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51C5F-312F-934A-A65D-9A1ED0B5B163}" type="datetime1">
              <a:rPr lang="en-CA" smtClean="0"/>
              <a:t>2017-02-23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Braga • SSEES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FD60-5DEE-704C-9F74-263B36240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3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5DEA-9E33-1F47-9512-2CD75E0CB195}" type="datetime1">
              <a:rPr lang="en-CA" smtClean="0"/>
              <a:t>2017-02-23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Braga • SSEES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FD60-5DEE-704C-9F74-263B3624065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200" y="1966586"/>
            <a:ext cx="10515600" cy="4210376"/>
          </a:xfrm>
        </p:spPr>
        <p:txBody>
          <a:bodyPr/>
          <a:lstStyle>
            <a:lvl1pPr>
              <a:defRPr baseline="0">
                <a:latin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98763" y="665018"/>
            <a:ext cx="10118765" cy="5225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35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EC51-572F-B54A-8C0B-B2E20C0C97F6}" type="datetime1">
              <a:rPr lang="en-CA" smtClean="0"/>
              <a:t>2017-02-23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Braga • SSEES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FD60-5DEE-704C-9F74-263B36240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789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DE069-0CB6-5F40-AEEF-2068DCF88836}" type="datetime1">
              <a:rPr lang="en-CA" smtClean="0"/>
              <a:t>2017-02-23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Braga • SSEES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FD60-5DEE-704C-9F74-263B36240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93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B21B-120F-9A46-BD76-F7B148A71BC4}" type="datetime1">
              <a:rPr lang="en-CA" smtClean="0"/>
              <a:t>2017-02-23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Braga • SSEES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FD60-5DEE-704C-9F74-263B36240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246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8CAC-B913-DE4B-A729-19534257D1CC}" type="datetime1">
              <a:rPr lang="en-CA" smtClean="0"/>
              <a:t>2017-02-23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Braga • SSEES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FD60-5DEE-704C-9F74-263B36240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8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2401-295E-6842-B9BE-49FC0C6757CE}" type="datetime1">
              <a:rPr lang="en-CA" smtClean="0"/>
              <a:t>2017-02-23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Braga • SSEES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FD60-5DEE-704C-9F74-263B36240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BA57-160C-D74A-A5B0-C29DA9F33568}" type="datetime1">
              <a:rPr lang="en-CA" smtClean="0"/>
              <a:t>2017-02-23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Braga • SSEES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FD60-5DEE-704C-9F74-263B36240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59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713C2-295E-8E46-BEA7-85066670FBD7}" type="datetime1">
              <a:rPr lang="en-CA" smtClean="0"/>
              <a:t>2017-02-23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Braga • SSEES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FD60-5DEE-704C-9F74-263B36240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87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751" y="-938151"/>
            <a:ext cx="12290961" cy="235095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C679C-4855-0C41-9B74-E7A8BB653E83}" type="datetime1">
              <a:rPr lang="en-CA" smtClean="0"/>
              <a:t>2017-02-23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Peter Braga • SSEES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6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4094" y="1773715"/>
            <a:ext cx="10869706" cy="2032477"/>
          </a:xfrm>
        </p:spPr>
        <p:txBody>
          <a:bodyPr>
            <a:noAutofit/>
          </a:bodyPr>
          <a:lstStyle/>
          <a:p>
            <a:r>
              <a:rPr lang="en-GB" sz="3600" dirty="0"/>
              <a:t>Russian, Ukrainian and Belarusian 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>relations </a:t>
            </a:r>
            <a:r>
              <a:rPr lang="en-GB" sz="3600" dirty="0"/>
              <a:t>with China, </a:t>
            </a:r>
            <a:r>
              <a:rPr lang="en-GB" sz="3600" dirty="0" smtClean="0"/>
              <a:t>2006–2016:</a:t>
            </a:r>
            <a:br>
              <a:rPr lang="en-GB" sz="3600" dirty="0" smtClean="0"/>
            </a:br>
            <a:r>
              <a:rPr lang="en-GB" sz="3600" dirty="0" smtClean="0"/>
              <a:t>Regional </a:t>
            </a:r>
            <a:r>
              <a:rPr lang="en-GB" sz="3600" dirty="0"/>
              <a:t>Balancing </a:t>
            </a:r>
            <a:r>
              <a:rPr lang="en-GB" sz="3600" dirty="0" smtClean="0"/>
              <a:t>&amp; Authoritarian Persistence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53390"/>
            <a:ext cx="9144000" cy="165576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Peter Braga</a:t>
            </a:r>
          </a:p>
          <a:p>
            <a:r>
              <a:rPr lang="en-US" dirty="0" smtClean="0"/>
              <a:t>December 15,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Braga • SSEES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FD60-5DEE-704C-9F74-263B362406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91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Braga • SSEES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FD60-5DEE-704C-9F74-263B3624065D}" type="slidenum">
              <a:rPr lang="en-US" smtClean="0"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Patronage</a:t>
            </a:r>
          </a:p>
          <a:p>
            <a:pPr lvl="1">
              <a:buFont typeface=".AppleSystemUIFont" charset="-120"/>
              <a:buChar char="–"/>
            </a:pPr>
            <a:r>
              <a:rPr lang="en-US" dirty="0" smtClean="0"/>
              <a:t>Bilateral Ties (interpretive data) </a:t>
            </a:r>
          </a:p>
          <a:p>
            <a:endParaRPr lang="en-US" dirty="0" smtClean="0"/>
          </a:p>
          <a:p>
            <a:r>
              <a:rPr lang="en-US" dirty="0" smtClean="0"/>
              <a:t>Methodology: Measures depth of relations against regime survival and effectiveness of support</a:t>
            </a:r>
          </a:p>
          <a:p>
            <a:pPr lvl="1">
              <a:buFont typeface=".AppleSystemUIFont" charset="-120"/>
              <a:buChar char="–"/>
            </a:pPr>
            <a:r>
              <a:rPr lang="en-US" dirty="0"/>
              <a:t>Cox’s proportional hazards model Cox’s proportional hazards model (</a:t>
            </a:r>
            <a:r>
              <a:rPr lang="en-US" dirty="0" err="1"/>
              <a:t>Everitt</a:t>
            </a:r>
            <a:r>
              <a:rPr lang="en-US" dirty="0"/>
              <a:t> and </a:t>
            </a:r>
            <a:r>
              <a:rPr lang="en-US" dirty="0" err="1"/>
              <a:t>Skrondal</a:t>
            </a:r>
            <a:r>
              <a:rPr lang="en-US" dirty="0"/>
              <a:t> 2010, 112</a:t>
            </a:r>
            <a:r>
              <a:rPr lang="en-US" dirty="0" smtClean="0"/>
              <a:t>)</a:t>
            </a:r>
          </a:p>
          <a:p>
            <a:pPr lvl="1">
              <a:buFont typeface=".AppleSystemUIFont" charset="-120"/>
              <a:buChar char="–"/>
            </a:pPr>
            <a:r>
              <a:rPr lang="en-US" dirty="0" smtClean="0"/>
              <a:t>Similar to Bader’s (2015b) research, but my method includes “effectiveness” </a:t>
            </a:r>
            <a:r>
              <a:rPr lang="it-IT" dirty="0"/>
              <a:t>(</a:t>
            </a:r>
            <a:r>
              <a:rPr lang="it-IT" dirty="0" err="1"/>
              <a:t>Kindornay</a:t>
            </a:r>
            <a:r>
              <a:rPr lang="it-IT" dirty="0"/>
              <a:t> 2011, 18–19</a:t>
            </a:r>
            <a:r>
              <a:rPr lang="it-IT" dirty="0" smtClean="0"/>
              <a:t>)</a:t>
            </a:r>
          </a:p>
          <a:p>
            <a:pPr lvl="1">
              <a:buFont typeface=".AppleSystemUIFont" charset="-120"/>
              <a:buChar char="–"/>
            </a:pPr>
            <a:r>
              <a:rPr lang="it-IT" dirty="0" err="1" smtClean="0"/>
              <a:t>Probit</a:t>
            </a:r>
            <a:r>
              <a:rPr lang="it-IT" dirty="0" smtClean="0"/>
              <a:t> Analysis </a:t>
            </a:r>
            <a:endParaRPr lang="it-IT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Strategy 1 + Methodology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93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Braga • SSEES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FD60-5DEE-704C-9F74-263B3624065D}" type="slidenum">
              <a:rPr lang="en-US" smtClean="0"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Authoritarian Learning: The China Model</a:t>
            </a:r>
          </a:p>
          <a:p>
            <a:pPr lvl="1">
              <a:lnSpc>
                <a:spcPct val="100000"/>
              </a:lnSpc>
              <a:buFont typeface=".AppleSystemUIFont" charset="-120"/>
              <a:buChar char="–"/>
            </a:pPr>
            <a:r>
              <a:rPr lang="en-US" dirty="0" smtClean="0"/>
              <a:t>the copying or sharing/trading of policies (formal or informal) promote autocratic regime survival</a:t>
            </a:r>
            <a:endParaRPr lang="en-US" dirty="0"/>
          </a:p>
          <a:p>
            <a:pPr lvl="1">
              <a:lnSpc>
                <a:spcPct val="150000"/>
              </a:lnSpc>
              <a:buFont typeface=".AppleSystemUIFont" charset="-120"/>
              <a:buChar char="–"/>
            </a:pPr>
            <a:endParaRPr lang="en-US" dirty="0" smtClean="0"/>
          </a:p>
          <a:p>
            <a:r>
              <a:rPr lang="en-US" dirty="0" smtClean="0"/>
              <a:t>Methodology: Discourse Analysis (Speeches and Interviews)</a:t>
            </a:r>
          </a:p>
          <a:p>
            <a:pPr lvl="1">
              <a:lnSpc>
                <a:spcPct val="100000"/>
              </a:lnSpc>
              <a:buFont typeface=".AppleSystemUIFont" charset="-120"/>
              <a:buChar char="–"/>
            </a:pPr>
            <a:r>
              <a:rPr lang="en-US" dirty="0"/>
              <a:t>“what the Chinese Model looks like when it ‘lands</a:t>
            </a:r>
            <a:r>
              <a:rPr lang="en-US" dirty="0" smtClean="0"/>
              <a:t>’” (</a:t>
            </a:r>
            <a:r>
              <a:rPr lang="en-US" dirty="0" err="1" smtClean="0"/>
              <a:t>Fourie</a:t>
            </a:r>
            <a:r>
              <a:rPr lang="en-US" dirty="0" smtClean="0"/>
              <a:t> 2015, </a:t>
            </a:r>
            <a:r>
              <a:rPr lang="is-IS" dirty="0" smtClean="0"/>
              <a:t>295) </a:t>
            </a:r>
          </a:p>
          <a:p>
            <a:pPr lvl="1">
              <a:lnSpc>
                <a:spcPct val="100000"/>
              </a:lnSpc>
              <a:buFont typeface=".AppleSystemUIFont" charset="-120"/>
              <a:buChar char="–"/>
            </a:pPr>
            <a:r>
              <a:rPr lang="en-US" dirty="0" smtClean="0"/>
              <a:t>Official Speeches and texts</a:t>
            </a:r>
          </a:p>
          <a:p>
            <a:pPr lvl="1">
              <a:lnSpc>
                <a:spcPct val="100000"/>
              </a:lnSpc>
              <a:buFont typeface=".AppleSystemUIFont" charset="-120"/>
              <a:buChar char="–"/>
            </a:pPr>
            <a:r>
              <a:rPr lang="en-US" dirty="0" smtClean="0"/>
              <a:t>BUT is praise for China model just lip-service? 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Strategy 2 + Methodology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07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Braga • SSEES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FD60-5DEE-704C-9F74-263B3624065D}" type="slidenum">
              <a:rPr lang="en-US" smtClean="0"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International Coordination (</a:t>
            </a:r>
            <a:r>
              <a:rPr lang="en-US" dirty="0" err="1" smtClean="0"/>
              <a:t>Ambrosio</a:t>
            </a:r>
            <a:r>
              <a:rPr lang="en-US" dirty="0" smtClean="0"/>
              <a:t> 2009; </a:t>
            </a:r>
            <a:r>
              <a:rPr lang="en-US" dirty="0" err="1" smtClean="0"/>
              <a:t>Vanderhill</a:t>
            </a:r>
            <a:r>
              <a:rPr lang="en-US" dirty="0" smtClean="0"/>
              <a:t> 2013, 220)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Methodology: cooperation at the international level</a:t>
            </a:r>
          </a:p>
          <a:p>
            <a:pPr lvl="1">
              <a:buFont typeface=".AppleSystemUIFont" charset="-120"/>
              <a:buChar char="–"/>
            </a:pPr>
            <a:r>
              <a:rPr lang="en-US" dirty="0" smtClean="0"/>
              <a:t>Voting </a:t>
            </a:r>
            <a:r>
              <a:rPr lang="en-US" dirty="0" err="1" smtClean="0"/>
              <a:t>behaviour</a:t>
            </a:r>
            <a:r>
              <a:rPr lang="en-US" dirty="0" smtClean="0"/>
              <a:t> at the United Nations (cohesion among actors) (</a:t>
            </a:r>
            <a:r>
              <a:rPr lang="en-US" dirty="0" err="1" smtClean="0"/>
              <a:t>Yelisiyev</a:t>
            </a:r>
            <a:r>
              <a:rPr lang="en-US" dirty="0" smtClean="0"/>
              <a:t> 2013; ) </a:t>
            </a:r>
          </a:p>
          <a:p>
            <a:pPr lvl="1">
              <a:buFont typeface=".AppleSystemUIFont" charset="-120"/>
              <a:buChar char="–"/>
            </a:pPr>
            <a:r>
              <a:rPr lang="en-US" dirty="0" smtClean="0"/>
              <a:t>Proposals to enhance regime stability within the Shanghai Cooperation </a:t>
            </a:r>
            <a:r>
              <a:rPr lang="en-US" dirty="0" err="1" smtClean="0"/>
              <a:t>Organisation</a:t>
            </a:r>
            <a:r>
              <a:rPr lang="en-US" dirty="0" smtClean="0"/>
              <a:t> (</a:t>
            </a:r>
            <a:r>
              <a:rPr lang="en-US" dirty="0" err="1" smtClean="0"/>
              <a:t>Ambrosio</a:t>
            </a:r>
            <a:r>
              <a:rPr lang="en-US" dirty="0" smtClean="0"/>
              <a:t> 2009)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Strategy 3 + Methodology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12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Peter Braga • SSEES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FD60-5DEE-704C-9F74-263B3624065D}" type="slidenum">
              <a:rPr lang="en-US" smtClean="0"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Negative Results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Adjusting the Strategies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Outliers: Russia and Ukraine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Originality?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Potential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10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Braga • SSEES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FD60-5DEE-704C-9F74-263B3624065D}" type="slidenum">
              <a:rPr lang="en-US" smtClean="0"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Pre-Upgrade (development of bilateral relations: case studies)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Testing Phase—statistical models (the first and third strategies)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Research Phase (gathering and </a:t>
            </a:r>
            <a:r>
              <a:rPr lang="en-US" dirty="0" err="1" smtClean="0"/>
              <a:t>analysing</a:t>
            </a:r>
            <a:r>
              <a:rPr lang="en-US" dirty="0" smtClean="0"/>
              <a:t> data)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Writing Phase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Research Timeline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17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Braga • SSEES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FD60-5DEE-704C-9F74-263B3624065D}" type="slidenum">
              <a:rPr lang="en-US" smtClean="0"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/>
              <a:t>TD architects. (2011). The Iron Silk Road, Mapping Cultural Space Across Eurasia. Retrieved from: http://</a:t>
            </a:r>
            <a:r>
              <a:rPr lang="en-US" dirty="0" err="1"/>
              <a:t>eurasia.cga.harvard.edu</a:t>
            </a:r>
            <a:r>
              <a:rPr lang="en-US" dirty="0"/>
              <a:t>/items/show/964 [accessed December 11, 2016].</a:t>
            </a:r>
          </a:p>
          <a:p>
            <a:pPr marL="0" indent="0">
              <a:buNone/>
            </a:pPr>
            <a:r>
              <a:rPr lang="en-US" dirty="0"/>
              <a:t>Cooley, A. (2012). Great Games, Local Rules: The New Great Power Contest in Central Asia. New York: Oxford University Press. </a:t>
            </a:r>
          </a:p>
          <a:p>
            <a:pPr marL="0" indent="0">
              <a:buNone/>
            </a:pPr>
            <a:r>
              <a:rPr lang="en-US" dirty="0"/>
              <a:t>Snyder, G. (1997). Alliance Politics. Ithaca, NY: Cornell University Press.</a:t>
            </a:r>
          </a:p>
          <a:p>
            <a:pPr marL="0" indent="0">
              <a:buNone/>
            </a:pPr>
            <a:r>
              <a:rPr lang="en-US" dirty="0"/>
              <a:t>Walt, S. (1990). The Origins of Alliances. Ithaca, NY: Cornell University Press.</a:t>
            </a:r>
          </a:p>
          <a:p>
            <a:pPr marL="0" indent="0">
              <a:buNone/>
            </a:pPr>
            <a:r>
              <a:rPr lang="en-US" dirty="0" err="1"/>
              <a:t>Gabuev</a:t>
            </a:r>
            <a:r>
              <a:rPr lang="en-US" dirty="0"/>
              <a:t>, A. (2016a). A Pivot to Nowhere: The Realities of Russia’s Asia Policy. The Carnegie Moscow Center. Retrieved from: http://</a:t>
            </a:r>
            <a:r>
              <a:rPr lang="en-US" dirty="0" err="1"/>
              <a:t>carnegie.ru</a:t>
            </a:r>
            <a:r>
              <a:rPr lang="en-US" dirty="0"/>
              <a:t>/commentary/2016/04/22/pivot-to-nowhere-realities-of-</a:t>
            </a:r>
            <a:r>
              <a:rPr lang="en-US" dirty="0" err="1"/>
              <a:t>russia</a:t>
            </a:r>
            <a:r>
              <a:rPr lang="en-US" dirty="0"/>
              <a:t>-s-</a:t>
            </a:r>
            <a:r>
              <a:rPr lang="en-US" dirty="0" err="1"/>
              <a:t>asia</a:t>
            </a:r>
            <a:r>
              <a:rPr lang="en-US" dirty="0"/>
              <a:t>-policy/</a:t>
            </a:r>
            <a:r>
              <a:rPr lang="en-US" dirty="0" err="1"/>
              <a:t>ixfw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Lo, B. (2015). Russia and the New World Disorder. Washington, DC: Brookings Institution Press.</a:t>
            </a:r>
          </a:p>
          <a:p>
            <a:pPr marL="0" indent="0">
              <a:buNone/>
            </a:pPr>
            <a:r>
              <a:rPr lang="en-US" dirty="0"/>
              <a:t>Liu, Z. K. (2016). The Analysis of the Relationship between China and Ukraine. CEEC. Retrieved from: http://16plus1-thinktank.com/1/20160111/1095.html.</a:t>
            </a:r>
          </a:p>
          <a:p>
            <a:pPr marL="0" indent="0">
              <a:buNone/>
            </a:pPr>
            <a:r>
              <a:rPr lang="en-US" dirty="0" err="1"/>
              <a:t>Shraibman</a:t>
            </a:r>
            <a:r>
              <a:rPr lang="en-US" dirty="0"/>
              <a:t>, A. (2014). “</a:t>
            </a:r>
            <a:r>
              <a:rPr lang="en-US" dirty="0" err="1"/>
              <a:t>Belorussko-kitaiskie</a:t>
            </a:r>
            <a:r>
              <a:rPr lang="en-US" dirty="0"/>
              <a:t> </a:t>
            </a:r>
            <a:r>
              <a:rPr lang="en-US" dirty="0" err="1"/>
              <a:t>otnosheniia</a:t>
            </a:r>
            <a:r>
              <a:rPr lang="en-US" dirty="0"/>
              <a:t>: </a:t>
            </a:r>
            <a:r>
              <a:rPr lang="en-US" dirty="0" err="1"/>
              <a:t>ozhidaniia</a:t>
            </a:r>
            <a:r>
              <a:rPr lang="en-US" dirty="0"/>
              <a:t>, </a:t>
            </a:r>
            <a:r>
              <a:rPr lang="en-US" dirty="0" err="1"/>
              <a:t>problemy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perspektivy</a:t>
            </a:r>
            <a:r>
              <a:rPr lang="en-US" dirty="0"/>
              <a:t>” [Belarus-China Relations: Expectations, Problems and Outlooks] (Report No. 2014). Retrieved from the Friedrich Ebert </a:t>
            </a:r>
            <a:r>
              <a:rPr lang="en-US" dirty="0" err="1"/>
              <a:t>Stiftung</a:t>
            </a:r>
            <a:r>
              <a:rPr lang="en-US" dirty="0"/>
              <a:t> Foundation: Ukraine Bureau: http://</a:t>
            </a:r>
            <a:r>
              <a:rPr lang="en-US" dirty="0" err="1"/>
              <a:t>library.fes.de</a:t>
            </a:r>
            <a:r>
              <a:rPr lang="en-US" dirty="0"/>
              <a:t>/pdf-files/</a:t>
            </a:r>
            <a:r>
              <a:rPr lang="en-US" dirty="0" err="1"/>
              <a:t>bueros</a:t>
            </a:r>
            <a:r>
              <a:rPr lang="en-US" dirty="0"/>
              <a:t>/</a:t>
            </a:r>
            <a:r>
              <a:rPr lang="en-US" dirty="0" err="1"/>
              <a:t>ukraine</a:t>
            </a:r>
            <a:r>
              <a:rPr lang="en-US" dirty="0"/>
              <a:t>/11022.pdf.</a:t>
            </a:r>
          </a:p>
          <a:p>
            <a:pPr marL="0" indent="0">
              <a:buNone/>
            </a:pPr>
            <a:r>
              <a:rPr lang="en-US" dirty="0"/>
              <a:t>Bader, J. (2015a). China’s Foreign Relations and the Survival of Autocracies. New York: Routledge.</a:t>
            </a:r>
          </a:p>
          <a:p>
            <a:pPr marL="0" indent="0">
              <a:buNone/>
            </a:pPr>
            <a:r>
              <a:rPr lang="en-US" dirty="0"/>
              <a:t>Bader, J. (2015b). Propping up dictators? Economic cooperation from China and its impact on authoritarian persistence in party and non-party regimes. European Journal of Political Research, 54, 655–672. </a:t>
            </a:r>
            <a:r>
              <a:rPr lang="en-US" dirty="0" err="1"/>
              <a:t>doi</a:t>
            </a:r>
            <a:r>
              <a:rPr lang="en-US" dirty="0"/>
              <a:t>: 10.1111/1475-6765.12082. </a:t>
            </a:r>
          </a:p>
          <a:p>
            <a:pPr marL="0" indent="0">
              <a:buNone/>
            </a:pPr>
            <a:r>
              <a:rPr lang="en-US" dirty="0" err="1"/>
              <a:t>Vanderhill</a:t>
            </a:r>
            <a:r>
              <a:rPr lang="en-US" dirty="0"/>
              <a:t>, R. (2013). Conclusions: The International Dimension of Authoritarian Persistence. In Rachael </a:t>
            </a:r>
            <a:r>
              <a:rPr lang="en-US" dirty="0" err="1"/>
              <a:t>Vanderhill</a:t>
            </a:r>
            <a:r>
              <a:rPr lang="en-US" dirty="0"/>
              <a:t> and Michael E. </a:t>
            </a:r>
            <a:r>
              <a:rPr lang="en-US" dirty="0" err="1"/>
              <a:t>Aleprete</a:t>
            </a:r>
            <a:r>
              <a:rPr lang="en-US" dirty="0"/>
              <a:t> Jr. (</a:t>
            </a:r>
            <a:r>
              <a:rPr lang="en-US" dirty="0" err="1"/>
              <a:t>eds</a:t>
            </a:r>
            <a:r>
              <a:rPr lang="en-US" dirty="0"/>
              <a:t>), International A252:J418 of Authoritarian Persistence: Lessons From Post-Soviet States (219–229). Plymouth, UK: Lexington Books.</a:t>
            </a:r>
          </a:p>
          <a:p>
            <a:pPr marL="0" indent="0">
              <a:buNone/>
            </a:pPr>
            <a:r>
              <a:rPr lang="en-US" dirty="0" err="1"/>
              <a:t>Fourie</a:t>
            </a:r>
            <a:r>
              <a:rPr lang="en-US" dirty="0"/>
              <a:t>, E. (2015). China’s example for </a:t>
            </a:r>
            <a:r>
              <a:rPr lang="en-US" dirty="0" err="1"/>
              <a:t>Meles</a:t>
            </a:r>
            <a:r>
              <a:rPr lang="en-US" dirty="0"/>
              <a:t>’ Ethiopia: when development ‘models’ land. The Journal of Modern African Studies, 53, 289-316. DOI:10.1017/S0022278X15000397.</a:t>
            </a:r>
          </a:p>
          <a:p>
            <a:pPr marL="0" indent="0">
              <a:buNone/>
            </a:pPr>
            <a:r>
              <a:rPr lang="en-US" dirty="0" err="1"/>
              <a:t>Yeliseyev</a:t>
            </a:r>
            <a:r>
              <a:rPr lang="en-US" dirty="0"/>
              <a:t>, A. (2013). Some Aspects of Belarusian-Chinese Relations in the Regional Dimension: Much Sound and Little Sense (Report No. SA #08/2013RU, 9 April, 2013). Retrieved from the Belarusian Institute for Strategic Studies: http://</a:t>
            </a:r>
            <a:r>
              <a:rPr lang="en-US" dirty="0" err="1"/>
              <a:t>belinstitute.eu</a:t>
            </a:r>
            <a:r>
              <a:rPr lang="en-US" dirty="0"/>
              <a:t>/sites/</a:t>
            </a:r>
            <a:r>
              <a:rPr lang="en-US" dirty="0" err="1"/>
              <a:t>biss.newmediahost.info</a:t>
            </a:r>
            <a:r>
              <a:rPr lang="en-US" dirty="0"/>
              <a:t>/files/attached-files/BISS_SA08_2013en.pdf.</a:t>
            </a:r>
          </a:p>
          <a:p>
            <a:pPr marL="0" indent="0">
              <a:buNone/>
            </a:pPr>
            <a:r>
              <a:rPr lang="en-US" dirty="0" err="1"/>
              <a:t>Ambrosio</a:t>
            </a:r>
            <a:r>
              <a:rPr lang="en-US" dirty="0"/>
              <a:t>, T. (2009). Authoritarian Backlash: Russian Resistance to Democratization in the Former Soviet Union. </a:t>
            </a:r>
            <a:r>
              <a:rPr lang="en-US" dirty="0" err="1"/>
              <a:t>Farnham</a:t>
            </a:r>
            <a:r>
              <a:rPr lang="en-US" dirty="0"/>
              <a:t>: </a:t>
            </a:r>
            <a:r>
              <a:rPr lang="en-US" dirty="0" err="1"/>
              <a:t>Ashgate</a:t>
            </a:r>
            <a:r>
              <a:rPr lang="en-US" dirty="0"/>
              <a:t>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References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18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Braga • SSEES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FD60-5DEE-704C-9F74-263B3624065D}" type="slidenum">
              <a:rPr lang="en-US" smtClean="0"/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Slides to prep: </a:t>
            </a:r>
            <a:endParaRPr lang="en-US" dirty="0"/>
          </a:p>
          <a:p>
            <a:pPr lvl="1"/>
            <a:r>
              <a:rPr lang="en-US" dirty="0" smtClean="0"/>
              <a:t>My 3 core concepts</a:t>
            </a:r>
          </a:p>
          <a:p>
            <a:pPr lvl="1"/>
            <a:r>
              <a:rPr lang="en-US" dirty="0" smtClean="0"/>
              <a:t>Philosophies underpinning research methods</a:t>
            </a:r>
          </a:p>
          <a:p>
            <a:pPr lvl="1"/>
            <a:r>
              <a:rPr lang="en-US" dirty="0" smtClean="0"/>
              <a:t>Detailed explanation-slides of methods for each strategy, including formulas</a:t>
            </a:r>
          </a:p>
          <a:p>
            <a:pPr lvl="1"/>
            <a:r>
              <a:rPr lang="en-US" dirty="0" smtClean="0"/>
              <a:t>Regional Justification</a:t>
            </a:r>
          </a:p>
          <a:p>
            <a:pPr lvl="1"/>
            <a:r>
              <a:rPr lang="en-US" dirty="0" smtClean="0"/>
              <a:t>Timeframe justification</a:t>
            </a:r>
          </a:p>
          <a:p>
            <a:pPr lvl="1"/>
            <a:r>
              <a:rPr lang="en-US" dirty="0" smtClean="0"/>
              <a:t>My research questions</a:t>
            </a:r>
          </a:p>
          <a:p>
            <a:pPr lvl="1"/>
            <a:r>
              <a:rPr lang="en-US" dirty="0" smtClean="0"/>
              <a:t>Why I don’t have ethical considerations, logistical issues or high risk worries</a:t>
            </a:r>
          </a:p>
          <a:p>
            <a:pPr lvl="1"/>
            <a:r>
              <a:rPr lang="en-US" dirty="0" smtClean="0"/>
              <a:t>Drive home what puzzle my dissertation solves</a:t>
            </a:r>
          </a:p>
          <a:p>
            <a:pPr lvl="1"/>
            <a:r>
              <a:rPr lang="en-US" dirty="0" smtClean="0"/>
              <a:t>Is my study </a:t>
            </a:r>
            <a:r>
              <a:rPr lang="en-US" dirty="0" err="1" smtClean="0"/>
              <a:t>reproduceable</a:t>
            </a:r>
            <a:r>
              <a:rPr lang="en-US" dirty="0" smtClean="0"/>
              <a:t>? Can others use it?</a:t>
            </a:r>
          </a:p>
          <a:p>
            <a:pPr lvl="1"/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Q&amp;A Preparations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41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Braga • SSEES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FD60-5DEE-704C-9F74-263B3624065D}" type="slidenum">
              <a:rPr lang="en-US" smtClean="0"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Focus on 4 Aspects of My Research:</a:t>
            </a:r>
          </a:p>
          <a:p>
            <a:pPr marL="971550" lvl="1" indent="-514350">
              <a:lnSpc>
                <a:spcPct val="2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The Argument: Regional Balancing &amp; Authoritarian Persistence</a:t>
            </a:r>
          </a:p>
          <a:p>
            <a:pPr marL="971550" lvl="1" indent="-514350">
              <a:lnSpc>
                <a:spcPct val="2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The Approach: Three Strategies</a:t>
            </a:r>
          </a:p>
          <a:p>
            <a:pPr marL="971550" lvl="1" indent="-514350">
              <a:lnSpc>
                <a:spcPct val="2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The Methodology: A Mixed Bag</a:t>
            </a:r>
          </a:p>
          <a:p>
            <a:pPr marL="971550" lvl="1" indent="-514350">
              <a:lnSpc>
                <a:spcPct val="2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Potential Problems: Arguments and Action Plans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56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Braga • SSEES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FD60-5DEE-704C-9F74-263B3624065D}" type="slidenum">
              <a:rPr lang="en-US" smtClean="0"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Do Russia, Ukraine and Belarus use their bilateral ties with China to enhance authoritarian persistence?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What is authoritarian persistence?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dirty="0" smtClean="0"/>
              <a:t>How regimes use their position within the </a:t>
            </a:r>
            <a:r>
              <a:rPr lang="en-US" i="1" dirty="0" smtClean="0"/>
              <a:t>international system</a:t>
            </a:r>
            <a:r>
              <a:rPr lang="en-US" dirty="0" smtClean="0"/>
              <a:t> to promote internal stability and prolong non-democratic domestic rule. 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8931" y="663879"/>
            <a:ext cx="9928597" cy="5386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Main Aim of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13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Braga • SSEES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FD60-5DEE-704C-9F74-263B3624065D}" type="slidenum">
              <a:rPr lang="en-US" smtClean="0"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Applies a new perspective to understand changing contexts</a:t>
            </a:r>
          </a:p>
          <a:p>
            <a:endParaRPr lang="en-US" dirty="0"/>
          </a:p>
          <a:p>
            <a:r>
              <a:rPr lang="en-US" dirty="0" smtClean="0"/>
              <a:t>This study will contribute to existing research</a:t>
            </a:r>
          </a:p>
          <a:p>
            <a:pPr lvl="1">
              <a:buFont typeface=".AppleSystemUIFont" charset="-120"/>
              <a:buChar char="–"/>
            </a:pPr>
            <a:r>
              <a:rPr lang="en-US" dirty="0" smtClean="0"/>
              <a:t>Modest contribution to unbalanced bilateral relations literature</a:t>
            </a:r>
          </a:p>
          <a:p>
            <a:pPr lvl="1">
              <a:buFont typeface=".AppleSystemUIFont" charset="-120"/>
              <a:buChar char="–"/>
            </a:pPr>
            <a:r>
              <a:rPr lang="en-US" dirty="0" smtClean="0"/>
              <a:t>China’s impact on authoritarian persistence understudied</a:t>
            </a:r>
          </a:p>
          <a:p>
            <a:endParaRPr lang="en-US" dirty="0" smtClean="0"/>
          </a:p>
          <a:p>
            <a:r>
              <a:rPr lang="en-US" dirty="0" smtClean="0"/>
              <a:t>Implications for the European Union and regional relations</a:t>
            </a:r>
          </a:p>
          <a:p>
            <a:pPr lvl="1">
              <a:buFont typeface=".AppleSystemUIFont" charset="-120"/>
              <a:buChar char="–"/>
            </a:pPr>
            <a:r>
              <a:rPr lang="en-US" dirty="0" smtClean="0"/>
              <a:t>Threshold of the OBOR into Europe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cares?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62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Braga • SSEES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FD60-5DEE-704C-9F74-263B3624065D}" type="slidenum">
              <a:rPr lang="en-US" smtClean="0"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China’s rise in the region and the world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Global authoritarian revival?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China as an example for authoritarian regimes?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China is “Going Global”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Contemporary Context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48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Braga • SSEES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FD60-5DEE-704C-9F74-263B3624065D}" type="slidenum">
              <a:rPr lang="en-US" smtClean="0"/>
              <a:t>6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0312" y="-1554114"/>
            <a:ext cx="12751496" cy="9166974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0416" y="4131412"/>
            <a:ext cx="3194137" cy="12765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Silk Road Project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94137" y="6050071"/>
            <a:ext cx="563006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Figure 1: The Silk Road Project. This image has been modified from the original with permission. </a:t>
            </a:r>
          </a:p>
          <a:p>
            <a:r>
              <a:rPr lang="en-US" sz="1000" dirty="0" smtClean="0"/>
              <a:t>Source: </a:t>
            </a:r>
            <a:r>
              <a:rPr lang="en-US" sz="1000" dirty="0"/>
              <a:t>TD </a:t>
            </a:r>
            <a:r>
              <a:rPr lang="en-US" sz="1000" dirty="0" smtClean="0"/>
              <a:t>architects. (2011). The </a:t>
            </a:r>
            <a:r>
              <a:rPr lang="en-US" sz="1000" dirty="0"/>
              <a:t>Iron Silk Road</a:t>
            </a:r>
            <a:r>
              <a:rPr lang="en-US" sz="1000" dirty="0" smtClean="0"/>
              <a:t>,</a:t>
            </a:r>
            <a:r>
              <a:rPr lang="en-US" sz="1000" i="1" dirty="0"/>
              <a:t> Mapping Cultural Space Across </a:t>
            </a:r>
            <a:r>
              <a:rPr lang="en-US" sz="1000" i="1" dirty="0" smtClean="0"/>
              <a:t>Eurasia</a:t>
            </a:r>
            <a:r>
              <a:rPr lang="en-US" sz="1000" dirty="0" smtClean="0"/>
              <a:t>. Retrieved from:</a:t>
            </a:r>
          </a:p>
          <a:p>
            <a:r>
              <a:rPr lang="en-US" sz="1000" dirty="0" smtClean="0"/>
              <a:t>http</a:t>
            </a:r>
            <a:r>
              <a:rPr lang="en-US" sz="1000" dirty="0"/>
              <a:t>://</a:t>
            </a:r>
            <a:r>
              <a:rPr lang="en-US" sz="1000" dirty="0" err="1" smtClean="0"/>
              <a:t>eurasia.cga.harvard.edu</a:t>
            </a:r>
            <a:r>
              <a:rPr lang="en-US" sz="1000" dirty="0" smtClean="0"/>
              <a:t>/items/show/964 [accessed December 11, 2016].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00086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Peter Braga • SSEES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FD60-5DEE-704C-9F74-263B3624065D}" type="slidenum">
              <a:rPr lang="en-US" smtClean="0"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China’s Rise and a Changing Context: Balance of Power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Authoritarian + Persistence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Connecting authoritarian persistence to external relations</a:t>
            </a:r>
          </a:p>
          <a:p>
            <a:pPr lvl="1">
              <a:buFont typeface=".AppleSystemUIFont" charset="-120"/>
              <a:buChar char="–"/>
            </a:pPr>
            <a:r>
              <a:rPr lang="en-US" dirty="0" err="1" smtClean="0"/>
              <a:t>Selectorate</a:t>
            </a:r>
            <a:r>
              <a:rPr lang="en-US" dirty="0" smtClean="0"/>
              <a:t> Theory: Winning Coalitions and Staying in Power</a:t>
            </a:r>
          </a:p>
          <a:p>
            <a:pPr lvl="1">
              <a:buFont typeface=".AppleSystemUIFont" charset="-120"/>
              <a:buChar char="–"/>
            </a:pPr>
            <a:r>
              <a:rPr lang="en-US" dirty="0" smtClean="0"/>
              <a:t>By nature, the winning coalition has external interests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Definitions and Theory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39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Braga • SSEES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FD60-5DEE-704C-9F74-263B3624065D}" type="slidenum">
              <a:rPr lang="en-US" smtClean="0"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Timeframe: 2006–2016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China’s “Go Global Campaign”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Convergence of interest among actors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Why Russia, Ukraine and Belarus? Why not Moldova?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Why Russia?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Timeframe and Actors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Peter Braga • SSEES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FD60-5DEE-704C-9F74-263B3624065D}" type="slidenum">
              <a:rPr lang="en-US" smtClean="0"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Foreign Relations (key studies)</a:t>
            </a:r>
          </a:p>
          <a:p>
            <a:pPr lvl="1">
              <a:lnSpc>
                <a:spcPct val="150000"/>
              </a:lnSpc>
              <a:buFont typeface=".AppleSystemUIFont" charset="-120"/>
              <a:buChar char="–"/>
            </a:pPr>
            <a:r>
              <a:rPr lang="en-US" dirty="0" smtClean="0"/>
              <a:t>Regional Balancing (Cooley 2013; Snyder 1997; Walt 1991)</a:t>
            </a:r>
          </a:p>
          <a:p>
            <a:pPr lvl="1">
              <a:buFont typeface=".AppleSystemUIFont" charset="-120"/>
              <a:buChar char="–"/>
            </a:pPr>
            <a:r>
              <a:rPr lang="en-US" dirty="0" smtClean="0"/>
              <a:t>R, U, B and China (</a:t>
            </a:r>
            <a:r>
              <a:rPr lang="en-US" dirty="0" err="1" smtClean="0"/>
              <a:t>Gabuev</a:t>
            </a:r>
            <a:r>
              <a:rPr lang="en-US" dirty="0" smtClean="0"/>
              <a:t> 2016; Lo 2015; Liu 2016; </a:t>
            </a:r>
            <a:r>
              <a:rPr lang="en-US" dirty="0" err="1" smtClean="0"/>
              <a:t>Shraibman</a:t>
            </a:r>
            <a:r>
              <a:rPr lang="en-US" dirty="0" smtClean="0"/>
              <a:t> 2014)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Authoritarian Persistence</a:t>
            </a:r>
          </a:p>
          <a:p>
            <a:pPr lvl="1">
              <a:lnSpc>
                <a:spcPct val="150000"/>
              </a:lnSpc>
              <a:buFont typeface=".AppleSystemUIFont" charset="-120"/>
              <a:buChar char="–"/>
            </a:pPr>
            <a:r>
              <a:rPr lang="en-US" dirty="0" err="1" smtClean="0"/>
              <a:t>Vanderhill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Aleprete</a:t>
            </a:r>
            <a:r>
              <a:rPr lang="en-US" dirty="0"/>
              <a:t> (2013) </a:t>
            </a:r>
            <a:endParaRPr lang="en-US" dirty="0" smtClean="0"/>
          </a:p>
          <a:p>
            <a:pPr lvl="1">
              <a:buFont typeface=".AppleSystemUIFont" charset="-120"/>
              <a:buChar char="–"/>
            </a:pPr>
            <a:r>
              <a:rPr lang="en-US" dirty="0" smtClean="0"/>
              <a:t>Julia </a:t>
            </a:r>
            <a:r>
              <a:rPr lang="en-US" dirty="0"/>
              <a:t>Bader (2015a, 2015b</a:t>
            </a:r>
            <a:r>
              <a:rPr lang="en-US" dirty="0" smtClean="0"/>
              <a:t>)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dirty="0" smtClean="0"/>
              <a:t>Development of 3 strategies of authoritarian persistence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Existing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87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</TotalTime>
  <Words>970</Words>
  <Application>Microsoft Macintosh PowerPoint</Application>
  <PresentationFormat>Widescreen</PresentationFormat>
  <Paragraphs>165</Paragraphs>
  <Slides>16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.AppleSystemUIFont</vt:lpstr>
      <vt:lpstr>Arial Bold</vt:lpstr>
      <vt:lpstr>Calibri</vt:lpstr>
      <vt:lpstr>Calibri Light</vt:lpstr>
      <vt:lpstr>Arial</vt:lpstr>
      <vt:lpstr>Office Theme</vt:lpstr>
      <vt:lpstr>Russian, Ukrainian and Belarusian  relations with China, 2006–2016: Regional Balancing &amp; Authoritarian Persistence</vt:lpstr>
      <vt:lpstr>Outline</vt:lpstr>
      <vt:lpstr>Main Aim of Research</vt:lpstr>
      <vt:lpstr>Who cares?</vt:lpstr>
      <vt:lpstr>Contemporary Context</vt:lpstr>
      <vt:lpstr>The Silk Road Project</vt:lpstr>
      <vt:lpstr>Definitions and Theory</vt:lpstr>
      <vt:lpstr>Timeframe and Actors</vt:lpstr>
      <vt:lpstr>Existing Research</vt:lpstr>
      <vt:lpstr>Strategy 1 + Methodology</vt:lpstr>
      <vt:lpstr>Strategy 2 + Methodology</vt:lpstr>
      <vt:lpstr>Strategy 3 + Methodology</vt:lpstr>
      <vt:lpstr>Potential Problems</vt:lpstr>
      <vt:lpstr>Research Timeline</vt:lpstr>
      <vt:lpstr>References</vt:lpstr>
      <vt:lpstr>Q&amp;A Preparations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Braga</dc:creator>
  <cp:lastModifiedBy>Peter Braga</cp:lastModifiedBy>
  <cp:revision>49</cp:revision>
  <dcterms:created xsi:type="dcterms:W3CDTF">2016-12-11T11:55:42Z</dcterms:created>
  <dcterms:modified xsi:type="dcterms:W3CDTF">2017-02-24T00:25:44Z</dcterms:modified>
</cp:coreProperties>
</file>